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handoutMasterIdLst>
    <p:handoutMasterId r:id="rId56"/>
  </p:handoutMasterIdLst>
  <p:sldIdLst>
    <p:sldId id="4903" r:id="rId2"/>
    <p:sldId id="277" r:id="rId3"/>
    <p:sldId id="4921" r:id="rId4"/>
    <p:sldId id="4923" r:id="rId5"/>
    <p:sldId id="4922" r:id="rId6"/>
    <p:sldId id="4971" r:id="rId7"/>
    <p:sldId id="4924" r:id="rId8"/>
    <p:sldId id="4973" r:id="rId9"/>
    <p:sldId id="4974" r:id="rId10"/>
    <p:sldId id="4975" r:id="rId11"/>
    <p:sldId id="4977" r:id="rId12"/>
    <p:sldId id="4972" r:id="rId13"/>
    <p:sldId id="4978" r:id="rId14"/>
    <p:sldId id="4979" r:id="rId15"/>
    <p:sldId id="4976" r:id="rId16"/>
    <p:sldId id="263" r:id="rId17"/>
    <p:sldId id="4925" r:id="rId18"/>
    <p:sldId id="4980" r:id="rId19"/>
    <p:sldId id="4981" r:id="rId20"/>
    <p:sldId id="4982" r:id="rId21"/>
    <p:sldId id="280" r:id="rId22"/>
    <p:sldId id="4984" r:id="rId23"/>
    <p:sldId id="4927" r:id="rId24"/>
    <p:sldId id="4985" r:id="rId25"/>
    <p:sldId id="4986" r:id="rId26"/>
    <p:sldId id="4987" r:id="rId27"/>
    <p:sldId id="4928" r:id="rId28"/>
    <p:sldId id="4988" r:id="rId29"/>
    <p:sldId id="4989" r:id="rId30"/>
    <p:sldId id="4990" r:id="rId31"/>
    <p:sldId id="4991" r:id="rId32"/>
    <p:sldId id="4929" r:id="rId33"/>
    <p:sldId id="4930" r:id="rId34"/>
    <p:sldId id="4931" r:id="rId35"/>
    <p:sldId id="4992" r:id="rId36"/>
    <p:sldId id="4993" r:id="rId37"/>
    <p:sldId id="4926" r:id="rId38"/>
    <p:sldId id="4994" r:id="rId39"/>
    <p:sldId id="4995" r:id="rId40"/>
    <p:sldId id="4996" r:id="rId41"/>
    <p:sldId id="4997" r:id="rId42"/>
    <p:sldId id="4932" r:id="rId43"/>
    <p:sldId id="4933" r:id="rId44"/>
    <p:sldId id="265" r:id="rId45"/>
    <p:sldId id="4934" r:id="rId46"/>
    <p:sldId id="260" r:id="rId47"/>
    <p:sldId id="4999" r:id="rId48"/>
    <p:sldId id="5000" r:id="rId49"/>
    <p:sldId id="4935" r:id="rId50"/>
    <p:sldId id="4936" r:id="rId51"/>
    <p:sldId id="4952" r:id="rId52"/>
    <p:sldId id="5001" r:id="rId53"/>
    <p:sldId id="4902"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98" autoAdjust="0"/>
    <p:restoredTop sz="94660"/>
  </p:normalViewPr>
  <p:slideViewPr>
    <p:cSldViewPr snapToGrid="0">
      <p:cViewPr varScale="1">
        <p:scale>
          <a:sx n="63" d="100"/>
          <a:sy n="63" d="100"/>
        </p:scale>
        <p:origin x="106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9/9/2023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EFB67E75-FF5E-4927-802B-8D597280E74C}" type="datetimeFigureOut">
              <a:rPr lang="zh-CN" altLang="en-US" smtClean="0"/>
              <a:t>2023/9/9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5BFF6F58-3A91-4278-8D42-9D75AAF0859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30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31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38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39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47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51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52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t>53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defRPr>
            </a:lvl1pPr>
          </a:lstStyle>
          <a:p>
            <a:fld id="{57FC9870-4CD8-4036-AD89-68A8D8175235}" type="datetimeFigureOut">
              <a:rPr lang="zh-CN" altLang="en-US" smtClean="0"/>
              <a:t>2023/9/9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Arial" panose="020B0604020202020204" pitchFamily="34" charset="0"/>
              </a:defRPr>
            </a:lvl1pPr>
          </a:lstStyle>
          <a:p>
            <a:fld id="{B681158E-F61E-426B-A3A5-6C7B89498A7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0.jpe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0.jpe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5.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7.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7.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28.jpeg"/><Relationship Id="rId3" Type="http://schemas.microsoft.com/office/2007/relationships/hdphoto" Target="../media/hdphoto1.wdp"/><Relationship Id="rId7"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0.jpe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0.jpe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20.jpe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4.jpeg"/><Relationship Id="rId5" Type="http://schemas.openxmlformats.org/officeDocument/2006/relationships/image" Target="../media/image7.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20.jpe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6.jpeg"/><Relationship Id="rId5" Type="http://schemas.openxmlformats.org/officeDocument/2006/relationships/image" Target="../media/image7.pn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8.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0.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20.jpeg"/><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20.jpe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microsoft.com/office/2007/relationships/hdphoto" Target="../media/hdphoto2.wdp"/><Relationship Id="rId9" Type="http://schemas.openxmlformats.org/officeDocument/2006/relationships/image" Target="../media/image11.png"/><Relationship Id="rId14" Type="http://schemas.openxmlformats.org/officeDocument/2006/relationships/image" Target="../media/image16.svg"/></Relationships>
</file>

<file path=ppt/slides/_rels/slide4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6.png"/><Relationship Id="rId7"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20.jpeg"/><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20.jpeg"/><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49.jpeg"/><Relationship Id="rId5" Type="http://schemas.openxmlformats.org/officeDocument/2006/relationships/image" Target="../media/image20.jpeg"/><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50.jpeg"/><Relationship Id="rId5" Type="http://schemas.openxmlformats.org/officeDocument/2006/relationships/image" Target="../media/image7.png"/><Relationship Id="rId4" Type="http://schemas.microsoft.com/office/2007/relationships/hdphoto" Target="../media/hdphoto2.wdp"/></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51.jpeg"/><Relationship Id="rId5" Type="http://schemas.openxmlformats.org/officeDocument/2006/relationships/image" Target="../media/image20.jpe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6.png"/><Relationship Id="rId7" Type="http://schemas.openxmlformats.org/officeDocument/2006/relationships/image" Target="../media/image54.jpe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53.jpeg"/><Relationship Id="rId5" Type="http://schemas.openxmlformats.org/officeDocument/2006/relationships/image" Target="../media/image20.jpeg"/><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6.png"/><Relationship Id="rId7" Type="http://schemas.openxmlformats.org/officeDocument/2006/relationships/image" Target="../media/image57.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20.jpeg"/><Relationship Id="rId4" Type="http://schemas.microsoft.com/office/2007/relationships/hdphoto" Target="../media/hdphoto2.wdp"/></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microsoft.com/office/2007/relationships/hdphoto" Target="../media/hdphoto2.wdp"/><Relationship Id="rId9" Type="http://schemas.openxmlformats.org/officeDocument/2006/relationships/image" Target="../media/image11.png"/><Relationship Id="rId14" Type="http://schemas.openxmlformats.org/officeDocument/2006/relationships/image" Target="../media/image16.sv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6.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7.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6.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7.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II PART OF </a:t>
            </a:r>
          </a:p>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pic>
        <p:nvPicPr>
          <p:cNvPr id="9" name="Picture 8" descr="Picture1-removebg-preview (1)"/>
          <p:cNvPicPr>
            <a:picLocks noChangeAspect="1"/>
          </p:cNvPicPr>
          <p:nvPr/>
        </p:nvPicPr>
        <p:blipFill>
          <a:blip r:embed="rId8"/>
          <a:stretch>
            <a:fillRect/>
          </a:stretch>
        </p:blipFill>
        <p:spPr>
          <a:xfrm>
            <a:off x="5702300" y="132715"/>
            <a:ext cx="2325370" cy="2799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Conference on Access to Essential Medicines</a:t>
            </a:r>
          </a:p>
        </p:txBody>
      </p:sp>
      <p:sp>
        <p:nvSpPr>
          <p:cNvPr id="17" name="天启设计模板，盗取必究"/>
          <p:cNvSpPr/>
          <p:nvPr/>
        </p:nvSpPr>
        <p:spPr>
          <a:xfrm>
            <a:off x="3597910" y="2614930"/>
            <a:ext cx="638683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2958465"/>
            <a:ext cx="6407150" cy="203009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In summary, the Conference on Access to Essential Medicines in 1998 was a pivotal event that drew attention to the critical issue of ensuring affordable and equitable access to life-saving drugs for all, particularly in low-resource settings. It led to important discussions, initiatives, and policy changes aimed at improving access to essential medicines on a global scale.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3380105" y="2800350"/>
            <a:ext cx="6822440" cy="23469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Vienna Declaration on Primary Health Care</a:t>
            </a:r>
          </a:p>
        </p:txBody>
      </p:sp>
      <p:sp>
        <p:nvSpPr>
          <p:cNvPr id="18" name="Text Box 17"/>
          <p:cNvSpPr txBox="1"/>
          <p:nvPr/>
        </p:nvSpPr>
        <p:spPr>
          <a:xfrm>
            <a:off x="3587750" y="2681168"/>
            <a:ext cx="6407150" cy="2585323"/>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The "Vienna Declaration on Primary Health Care" is a significant document in the field of global health. It was adopted at the International Conference on Primary Health Care held in Vienna, Austria, in 1978. This conference was a seminal event that laid the foundation for the principles and practices of primary health care (PHC) that continue to influence healthcare policies and practices worldwide. Here are some key points about </a:t>
            </a:r>
            <a:r>
              <a:rPr lang="sr-Latn-RS" altLang="zh-CN" b="1" dirty="0" err="1">
                <a:latin typeface="Arial" panose="020B0604020202020204" pitchFamily="34" charset="0"/>
                <a:ea typeface="Arial" panose="020B0604020202020204" pitchFamily="34" charset="0"/>
                <a:sym typeface="+mn-ea"/>
              </a:rPr>
              <a:t>the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Vien</a:t>
            </a:r>
            <a:r>
              <a:rPr lang="en-US" altLang="zh-CN" b="1" dirty="0">
                <a:latin typeface="Arial" panose="020B0604020202020204" pitchFamily="34" charset="0"/>
                <a:ea typeface="Arial" panose="020B0604020202020204" pitchFamily="34" charset="0"/>
                <a:sym typeface="+mn-ea"/>
              </a:rPr>
              <a:t>n</a:t>
            </a:r>
            <a:r>
              <a:rPr lang="sr-Latn-RS" altLang="zh-CN" b="1" dirty="0">
                <a:latin typeface="Arial" panose="020B0604020202020204" pitchFamily="34" charset="0"/>
                <a:ea typeface="Arial" panose="020B0604020202020204" pitchFamily="34" charset="0"/>
                <a:sym typeface="+mn-ea"/>
              </a:rPr>
              <a:t>a </a:t>
            </a:r>
            <a:r>
              <a:rPr lang="sr-Latn-RS" altLang="zh-CN" b="1" dirty="0" err="1">
                <a:latin typeface="Arial" panose="020B0604020202020204" pitchFamily="34" charset="0"/>
                <a:ea typeface="Arial" panose="020B0604020202020204" pitchFamily="34" charset="0"/>
                <a:sym typeface="+mn-ea"/>
              </a:rPr>
              <a:t>Declaration</a:t>
            </a:r>
            <a:r>
              <a:rPr lang="sr-Latn-RS" altLang="zh-CN" b="1" dirty="0">
                <a:latin typeface="Arial" panose="020B0604020202020204" pitchFamily="34" charset="0"/>
                <a:ea typeface="Arial" panose="020B0604020202020204" pitchFamily="34" charset="0"/>
                <a:sym typeface="+mn-ea"/>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56565" y="883976"/>
            <a:ext cx="4026352" cy="2378858"/>
            <a:chOff x="1404493" y="2262425"/>
            <a:chExt cx="4026352" cy="2378858"/>
          </a:xfrm>
        </p:grpSpPr>
        <p:sp>
          <p:nvSpPr>
            <p:cNvPr id="18" name="矩形 28"/>
            <p:cNvSpPr/>
            <p:nvPr/>
          </p:nvSpPr>
          <p:spPr>
            <a:xfrm>
              <a:off x="1404493" y="2832803"/>
              <a:ext cx="4026352"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Vienna Declaration was a response to the pressing healthcare challenges of the late 20th century. It took place during a period when healthcare systems in many parts of the world were focused primarily on curative and hospital-based care, often neglecting preventive and community-based healthcare.</a:t>
              </a:r>
            </a:p>
          </p:txBody>
        </p:sp>
        <p:sp>
          <p:nvSpPr>
            <p:cNvPr id="19" name="天启设计模板，盗取必究"/>
            <p:cNvSpPr txBox="1"/>
            <p:nvPr/>
          </p:nvSpPr>
          <p:spPr>
            <a:xfrm>
              <a:off x="1404493" y="2262425"/>
              <a:ext cx="239522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Historical Context</a:t>
              </a:r>
              <a:r>
                <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 </a:t>
              </a:r>
            </a:p>
          </p:txBody>
        </p:sp>
      </p:grpSp>
      <p:grpSp>
        <p:nvGrpSpPr>
          <p:cNvPr id="20" name="组合 19"/>
          <p:cNvGrpSpPr/>
          <p:nvPr/>
        </p:nvGrpSpPr>
        <p:grpSpPr>
          <a:xfrm>
            <a:off x="6956565" y="3386024"/>
            <a:ext cx="4462780" cy="2300605"/>
            <a:chOff x="1404493" y="2300525"/>
            <a:chExt cx="4462780" cy="2300605"/>
          </a:xfrm>
        </p:grpSpPr>
        <p:sp>
          <p:nvSpPr>
            <p:cNvPr id="21" name="矩形 28"/>
            <p:cNvSpPr/>
            <p:nvPr/>
          </p:nvSpPr>
          <p:spPr>
            <a:xfrm>
              <a:off x="1404493" y="2792650"/>
              <a:ext cx="4462780"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Vienna Declaration emphasized the need for a shift in healthcare towards a more comprehensive and community-oriented approach. It promoted primary health care as the cornerstone of healthcare systems, advocating for it to be universally accessible and providing care that met the needs of individuals and communities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2" name="天启设计模板，盗取必究"/>
            <p:cNvSpPr txBox="1"/>
            <p:nvPr/>
          </p:nvSpPr>
          <p:spPr>
            <a:xfrm>
              <a:off x="1404493" y="2300525"/>
              <a:ext cx="226314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Promotion of PHC</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Vienna Declaration on Primary Health Care</a:t>
            </a:r>
          </a:p>
        </p:txBody>
      </p:sp>
      <p:sp>
        <p:nvSpPr>
          <p:cNvPr id="30" name="Text Box 29"/>
          <p:cNvSpPr txBox="1"/>
          <p:nvPr/>
        </p:nvSpPr>
        <p:spPr>
          <a:xfrm>
            <a:off x="1125220" y="558038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pic>
        <p:nvPicPr>
          <p:cNvPr id="26" name="Picture Placeholder 25" descr="images"/>
          <p:cNvPicPr>
            <a:picLocks noGrp="1" noChangeAspect="1"/>
          </p:cNvPicPr>
          <p:nvPr>
            <p:ph type="pic" sz="quarter" idx="10"/>
          </p:nvPr>
        </p:nvPicPr>
        <p:blipFill>
          <a:blip r:embed="rId6"/>
          <a:stretch>
            <a:fillRect/>
          </a:stretch>
        </p:blipFill>
        <p:spPr>
          <a:xfrm>
            <a:off x="1522095" y="2129790"/>
            <a:ext cx="3505835" cy="2626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20954"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23094" y="883976"/>
            <a:ext cx="4026352" cy="1837430"/>
            <a:chOff x="1371022" y="2262425"/>
            <a:chExt cx="4026352" cy="1837430"/>
          </a:xfrm>
        </p:grpSpPr>
        <p:sp>
          <p:nvSpPr>
            <p:cNvPr id="18" name="矩形 28"/>
            <p:cNvSpPr/>
            <p:nvPr/>
          </p:nvSpPr>
          <p:spPr>
            <a:xfrm>
              <a:off x="1371022" y="2808265"/>
              <a:ext cx="4026352" cy="12915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declaration outlined several key principles of primary health care, including accessibility, affordability, equity, community participation, and the integration of health services with other sectors such as education, sanitation and nutrition</a:t>
              </a:r>
              <a:r>
                <a:rPr lang="en-U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9" name="天启设计模板，盗取必究"/>
            <p:cNvSpPr txBox="1"/>
            <p:nvPr/>
          </p:nvSpPr>
          <p:spPr>
            <a:xfrm>
              <a:off x="1404493" y="2262425"/>
              <a:ext cx="239522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Principles of PHC</a:t>
              </a:r>
              <a:endPar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20" name="组合 19"/>
          <p:cNvGrpSpPr/>
          <p:nvPr/>
        </p:nvGrpSpPr>
        <p:grpSpPr>
          <a:xfrm>
            <a:off x="6956565" y="3386024"/>
            <a:ext cx="4462780" cy="2042160"/>
            <a:chOff x="1404493" y="2300525"/>
            <a:chExt cx="4462780" cy="2042160"/>
          </a:xfrm>
        </p:grpSpPr>
        <p:sp>
          <p:nvSpPr>
            <p:cNvPr id="21" name="矩形 28"/>
            <p:cNvSpPr/>
            <p:nvPr/>
          </p:nvSpPr>
          <p:spPr>
            <a:xfrm>
              <a:off x="1404493" y="2792650"/>
              <a:ext cx="4462780"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Vienna Declaration highlighted the importance of disease prevention and health promotion as essential components of primary health care. It recognized that addressing the social determinants of health and promoting healthy lifestyles were integral to improving overall health</a:t>
              </a:r>
              <a:r>
                <a:rPr lang="en-U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2" name="天启设计模板，盗取必究"/>
            <p:cNvSpPr txBox="1"/>
            <p:nvPr/>
          </p:nvSpPr>
          <p:spPr>
            <a:xfrm>
              <a:off x="1404493" y="2300525"/>
              <a:ext cx="226314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Focus on Prevention</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Vienna Declaration on Primary Health Care</a:t>
            </a:r>
          </a:p>
        </p:txBody>
      </p:sp>
      <p:sp>
        <p:nvSpPr>
          <p:cNvPr id="30" name="Text Box 29"/>
          <p:cNvSpPr txBox="1"/>
          <p:nvPr/>
        </p:nvSpPr>
        <p:spPr>
          <a:xfrm>
            <a:off x="1024255" y="564134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pic>
        <p:nvPicPr>
          <p:cNvPr id="3" name="Picture Placeholder 2" descr="medium_lk8kY7mbUy"/>
          <p:cNvPicPr>
            <a:picLocks noGrp="1" noChangeAspect="1"/>
          </p:cNvPicPr>
          <p:nvPr>
            <p:ph type="pic" sz="quarter" idx="10"/>
          </p:nvPr>
        </p:nvPicPr>
        <p:blipFill>
          <a:blip r:embed="rId6"/>
          <a:stretch>
            <a:fillRect/>
          </a:stretch>
        </p:blipFill>
        <p:spPr>
          <a:xfrm>
            <a:off x="1461770" y="1729740"/>
            <a:ext cx="3425825" cy="3425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56565" y="710484"/>
            <a:ext cx="4026353" cy="1783715"/>
            <a:chOff x="1404493" y="2088933"/>
            <a:chExt cx="4026353" cy="1783715"/>
          </a:xfrm>
        </p:grpSpPr>
        <p:sp>
          <p:nvSpPr>
            <p:cNvPr id="18" name="矩形 28"/>
            <p:cNvSpPr/>
            <p:nvPr/>
          </p:nvSpPr>
          <p:spPr>
            <a:xfrm>
              <a:off x="1404494" y="2581058"/>
              <a:ext cx="4026352" cy="12915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declaration underscored the significance of community health workers and their involvement in delivering primary health care services. This recognized the importance of local community involvement in healthcare delivery.</a:t>
              </a:r>
            </a:p>
          </p:txBody>
        </p:sp>
        <p:sp>
          <p:nvSpPr>
            <p:cNvPr id="19" name="天启设计模板，盗取必究"/>
            <p:cNvSpPr txBox="1"/>
            <p:nvPr/>
          </p:nvSpPr>
          <p:spPr>
            <a:xfrm>
              <a:off x="1404493" y="2088933"/>
              <a:ext cx="3441065"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Role of Community Health Workers</a:t>
              </a:r>
            </a:p>
          </p:txBody>
        </p:sp>
      </p:grpSp>
      <p:grpSp>
        <p:nvGrpSpPr>
          <p:cNvPr id="20" name="组合 19"/>
          <p:cNvGrpSpPr/>
          <p:nvPr/>
        </p:nvGrpSpPr>
        <p:grpSpPr>
          <a:xfrm>
            <a:off x="6956565" y="3386024"/>
            <a:ext cx="4614545" cy="2300605"/>
            <a:chOff x="1404493" y="2300525"/>
            <a:chExt cx="4614545" cy="2300605"/>
          </a:xfrm>
        </p:grpSpPr>
        <p:sp>
          <p:nvSpPr>
            <p:cNvPr id="21" name="矩形 28"/>
            <p:cNvSpPr/>
            <p:nvPr/>
          </p:nvSpPr>
          <p:spPr>
            <a:xfrm>
              <a:off x="1404493" y="2792650"/>
              <a:ext cx="4614545"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Vienna Declaration had a profound impact on the global healthcare landscape. It informed the development of healthcare policies and practices in many countries and contributed to the broader global health movement. It also played a pivotal role in the formulation of the Alma-Ata Declaration on Primary Health Care, which was adopted later in 1978 and further solidified the principles of PHC.</a:t>
              </a:r>
            </a:p>
          </p:txBody>
        </p:sp>
        <p:sp>
          <p:nvSpPr>
            <p:cNvPr id="22" name="天启设计模板，盗取必究"/>
            <p:cNvSpPr txBox="1"/>
            <p:nvPr/>
          </p:nvSpPr>
          <p:spPr>
            <a:xfrm>
              <a:off x="1404493" y="2300525"/>
              <a:ext cx="226314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Global Influence</a:t>
              </a:r>
            </a:p>
          </p:txBody>
        </p:sp>
      </p:gr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Vienna Declaration on Primary Health Care</a:t>
            </a:r>
          </a:p>
        </p:txBody>
      </p:sp>
      <p:sp>
        <p:nvSpPr>
          <p:cNvPr id="30" name="Text Box 29"/>
          <p:cNvSpPr txBox="1"/>
          <p:nvPr/>
        </p:nvSpPr>
        <p:spPr>
          <a:xfrm>
            <a:off x="1211580" y="533654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pic>
        <p:nvPicPr>
          <p:cNvPr id="3" name="Picture Placeholder 2" descr="images (1)"/>
          <p:cNvPicPr>
            <a:picLocks noGrp="1" noChangeAspect="1"/>
          </p:cNvPicPr>
          <p:nvPr>
            <p:ph type="pic" sz="quarter" idx="10"/>
          </p:nvPr>
        </p:nvPicPr>
        <p:blipFill>
          <a:blip r:embed="rId6"/>
          <a:stretch>
            <a:fillRect/>
          </a:stretch>
        </p:blipFill>
        <p:spPr>
          <a:xfrm>
            <a:off x="1211580" y="1997075"/>
            <a:ext cx="4012565" cy="267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 y="-3880"/>
            <a:ext cx="12192001" cy="6858000"/>
            <a:chOff x="-1" y="-3880"/>
            <a:chExt cx="12192001"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6" name="文本框 3"/>
          <p:cNvSpPr txBox="1"/>
          <p:nvPr/>
        </p:nvSpPr>
        <p:spPr>
          <a:xfrm>
            <a:off x="3381375" y="622935"/>
            <a:ext cx="541464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Astana Declaration on Primary Health Care (2018)</a:t>
            </a:r>
          </a:p>
        </p:txBody>
      </p:sp>
      <p:grpSp>
        <p:nvGrpSpPr>
          <p:cNvPr id="2" name="组合 1"/>
          <p:cNvGrpSpPr/>
          <p:nvPr/>
        </p:nvGrpSpPr>
        <p:grpSpPr>
          <a:xfrm>
            <a:off x="4538393" y="1976837"/>
            <a:ext cx="3115214" cy="3136554"/>
            <a:chOff x="3942520" y="1250764"/>
            <a:chExt cx="4326832" cy="4356473"/>
          </a:xfrm>
        </p:grpSpPr>
        <p:grpSp>
          <p:nvGrpSpPr>
            <p:cNvPr id="4" name="组合 3"/>
            <p:cNvGrpSpPr/>
            <p:nvPr/>
          </p:nvGrpSpPr>
          <p:grpSpPr>
            <a:xfrm>
              <a:off x="3942520" y="1250764"/>
              <a:ext cx="4326832" cy="4356473"/>
              <a:chOff x="5592450" y="1461051"/>
              <a:chExt cx="2389740" cy="2406110"/>
            </a:xfrm>
            <a:solidFill>
              <a:srgbClr val="4A2814"/>
            </a:solidFill>
          </p:grpSpPr>
          <p:sp>
            <p:nvSpPr>
              <p:cNvPr id="5" name="任意多边形: 形状 4"/>
              <p:cNvSpPr/>
              <p:nvPr/>
            </p:nvSpPr>
            <p:spPr>
              <a:xfrm>
                <a:off x="6096000" y="146105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6" name="任意多边形: 形状 5"/>
              <p:cNvSpPr/>
              <p:nvPr/>
            </p:nvSpPr>
            <p:spPr>
              <a:xfrm rot="5400000">
                <a:off x="6534361" y="216177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8" name="任意多边形: 形状 7"/>
              <p:cNvSpPr/>
              <p:nvPr/>
            </p:nvSpPr>
            <p:spPr>
              <a:xfrm rot="16200000">
                <a:off x="5401933" y="190912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7" name="任意多边形: 形状 6"/>
              <p:cNvSpPr/>
              <p:nvPr/>
            </p:nvSpPr>
            <p:spPr>
              <a:xfrm rot="10800000">
                <a:off x="5839256" y="260984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pic>
          <p:nvPicPr>
            <p:cNvPr id="9" name="图形 8" descr="发送"/>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08149" y="2841150"/>
              <a:ext cx="1175704" cy="1175701"/>
            </a:xfrm>
            <a:prstGeom prst="rect">
              <a:avLst/>
            </a:prstGeom>
          </p:spPr>
        </p:pic>
      </p:grpSp>
      <p:grpSp>
        <p:nvGrpSpPr>
          <p:cNvPr id="41" name="组合 40"/>
          <p:cNvGrpSpPr/>
          <p:nvPr/>
        </p:nvGrpSpPr>
        <p:grpSpPr>
          <a:xfrm>
            <a:off x="525618" y="2019418"/>
            <a:ext cx="11084211" cy="3465078"/>
            <a:chOff x="586719" y="2042042"/>
            <a:chExt cx="11084194" cy="1081860"/>
          </a:xfrm>
        </p:grpSpPr>
        <p:grpSp>
          <p:nvGrpSpPr>
            <p:cNvPr id="27" name="组合 26"/>
            <p:cNvGrpSpPr/>
            <p:nvPr/>
          </p:nvGrpSpPr>
          <p:grpSpPr>
            <a:xfrm>
              <a:off x="586719" y="2042042"/>
              <a:ext cx="3851904" cy="899612"/>
              <a:chOff x="677257" y="2262425"/>
              <a:chExt cx="3851904" cy="899612"/>
            </a:xfrm>
          </p:grpSpPr>
          <p:sp>
            <p:nvSpPr>
              <p:cNvPr id="28" name="矩形 28"/>
              <p:cNvSpPr/>
              <p:nvPr/>
            </p:nvSpPr>
            <p:spPr>
              <a:xfrm>
                <a:off x="677257" y="2523717"/>
                <a:ext cx="3851904" cy="63832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Astana Declaration on Primary Health Care (2018) is a significant global agreement adopted at the Global Conference on Primary Health Care held in Astana, Kazakhstan. It reaffirms the principles of primary health care (PHC) established in the Alma-Ata Declaration of 1978 and outlines a modern vision for strengthening PHC. </a:t>
                </a:r>
              </a:p>
            </p:txBody>
          </p:sp>
          <p:sp>
            <p:nvSpPr>
              <p:cNvPr id="29" name="天启设计模板，盗取必究"/>
              <p:cNvSpPr txBox="1"/>
              <p:nvPr/>
            </p:nvSpPr>
            <p:spPr>
              <a:xfrm>
                <a:off x="1404493" y="2262425"/>
                <a:ext cx="1603467" cy="76726"/>
              </a:xfrm>
              <a:prstGeom prst="rect">
                <a:avLst/>
              </a:prstGeom>
              <a:noFill/>
              <a:ln w="9525">
                <a:noFill/>
              </a:ln>
            </p:spPr>
            <p:txBody>
              <a:bodyPr wrap="square" lIns="0" tIns="0" rIns="0" bIns="0" anchor="t">
                <a:spAutoFit/>
              </a:bodyPr>
              <a:lstStyle/>
              <a:p>
                <a:pPr defTabSz="1216025">
                  <a:spcBef>
                    <a:spcPct val="20000"/>
                  </a:spcBef>
                </a:pPr>
                <a:endPar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sp>
          <p:nvSpPr>
            <p:cNvPr id="38" name="矩形 28"/>
            <p:cNvSpPr/>
            <p:nvPr/>
          </p:nvSpPr>
          <p:spPr>
            <a:xfrm>
              <a:off x="7829169" y="2236497"/>
              <a:ext cx="3841744" cy="88740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Key points include emphasizing PHC as the foundation of healthcare systems, a commitment to universal health coverage, a focus on quality and safety, the importance of a well-trained health</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workforce</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 use of health information systems, a multisectoral approach to address social determinants of health, community engagement, and reducing health inequalities. The Astana Declaration signifies global commitment to advancing PHC for better health and universal access to healthcare services.</a:t>
              </a:r>
            </a:p>
          </p:txBody>
        </p:sp>
      </p:grpSp>
      <p:sp>
        <p:nvSpPr>
          <p:cNvPr id="10" name="Text Box 9"/>
          <p:cNvSpPr txBox="1"/>
          <p:nvPr/>
        </p:nvSpPr>
        <p:spPr>
          <a:xfrm>
            <a:off x="3945890" y="5636895"/>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2018</a:t>
            </a:r>
          </a:p>
        </p:txBody>
      </p:sp>
      <p:sp>
        <p:nvSpPr>
          <p:cNvPr id="11" name="Text Box 10"/>
          <p:cNvSpPr txBox="1"/>
          <p:nvPr/>
        </p:nvSpPr>
        <p:spPr>
          <a:xfrm>
            <a:off x="5132705" y="1986915"/>
            <a:ext cx="192659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O</a:t>
            </a:r>
          </a:p>
        </p:txBody>
      </p:sp>
      <p:sp>
        <p:nvSpPr>
          <p:cNvPr id="12" name="Text Box 11"/>
          <p:cNvSpPr txBox="1"/>
          <p:nvPr/>
        </p:nvSpPr>
        <p:spPr>
          <a:xfrm>
            <a:off x="6400165" y="3161030"/>
            <a:ext cx="179578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TT</a:t>
            </a:r>
          </a:p>
        </p:txBody>
      </p:sp>
      <p:sp>
        <p:nvSpPr>
          <p:cNvPr id="13" name="Text Box 12"/>
          <p:cNvSpPr txBox="1"/>
          <p:nvPr/>
        </p:nvSpPr>
        <p:spPr>
          <a:xfrm>
            <a:off x="5198110" y="4457700"/>
            <a:ext cx="179578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A</a:t>
            </a:r>
          </a:p>
        </p:txBody>
      </p:sp>
      <p:sp>
        <p:nvSpPr>
          <p:cNvPr id="14" name="Text Box 13"/>
          <p:cNvSpPr txBox="1"/>
          <p:nvPr/>
        </p:nvSpPr>
        <p:spPr>
          <a:xfrm>
            <a:off x="4224020" y="3161030"/>
            <a:ext cx="133985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WA</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34" y="-70"/>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1" name="稻壳天启设计原创模板"/>
          <p:cNvSpPr/>
          <p:nvPr/>
        </p:nvSpPr>
        <p:spPr>
          <a:xfrm>
            <a:off x="1379855" y="297180"/>
            <a:ext cx="9432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ASTANA DECLARATION </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17" name="天启设计模板，盗取必究"/>
          <p:cNvSpPr/>
          <p:nvPr/>
        </p:nvSpPr>
        <p:spPr>
          <a:xfrm>
            <a:off x="2951480" y="3515995"/>
            <a:ext cx="6290310" cy="71183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44" name="矩形 28"/>
          <p:cNvSpPr/>
          <p:nvPr/>
        </p:nvSpPr>
        <p:spPr>
          <a:xfrm>
            <a:off x="3107055" y="3613785"/>
            <a:ext cx="5977890" cy="493277"/>
          </a:xfrm>
          <a:prstGeom prst="rect">
            <a:avLst/>
          </a:prstGeom>
          <a:noFill/>
          <a:ln w="9525">
            <a:noFill/>
          </a:ln>
        </p:spPr>
        <p:txBody>
          <a:bodyPr wrap="square" lIns="0" tIns="0" rIns="0" bIns="0" anchor="t">
            <a:spAutoFit/>
          </a:bodyPr>
          <a:lstStyle/>
          <a:p>
            <a:pPr algn="ctr" defTabSz="1216025">
              <a:lnSpc>
                <a:spcPct val="120000"/>
              </a:lnSpc>
              <a:spcBef>
                <a:spcPct val="20000"/>
              </a:spcBef>
            </a:pPr>
            <a:r>
              <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key details and impact of the Astana Declaration on Primary Health Care include</a:t>
            </a:r>
            <a:r>
              <a:rPr lang="sr-Cyrl-R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3" name="天启设计模板，盗取必究"/>
          <p:cNvSpPr/>
          <p:nvPr/>
        </p:nvSpPr>
        <p:spPr>
          <a:xfrm>
            <a:off x="757555" y="176085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Reaffirmation of Alma-Ata Principles</a:t>
            </a:r>
          </a:p>
        </p:txBody>
      </p:sp>
      <p:sp>
        <p:nvSpPr>
          <p:cNvPr id="15" name="天启设计模板，盗取必究"/>
          <p:cNvSpPr/>
          <p:nvPr/>
        </p:nvSpPr>
        <p:spPr>
          <a:xfrm>
            <a:off x="655955" y="5351780"/>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Quality and Safety of Healthcare</a:t>
            </a:r>
          </a:p>
        </p:txBody>
      </p:sp>
      <p:sp>
        <p:nvSpPr>
          <p:cNvPr id="16" name="天启设计模板，盗取必究"/>
          <p:cNvSpPr/>
          <p:nvPr/>
        </p:nvSpPr>
        <p:spPr>
          <a:xfrm>
            <a:off x="4373880" y="5351780"/>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Reducing Health Inequalities</a:t>
            </a:r>
          </a:p>
        </p:txBody>
      </p:sp>
      <p:sp>
        <p:nvSpPr>
          <p:cNvPr id="18" name="天启设计模板，盗取必究"/>
          <p:cNvSpPr/>
          <p:nvPr/>
        </p:nvSpPr>
        <p:spPr>
          <a:xfrm>
            <a:off x="4547235" y="176085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Universal Health Coverage</a:t>
            </a:r>
          </a:p>
        </p:txBody>
      </p:sp>
      <p:cxnSp>
        <p:nvCxnSpPr>
          <p:cNvPr id="19" name="Straight Arrow Connector 18"/>
          <p:cNvCxnSpPr/>
          <p:nvPr/>
        </p:nvCxnSpPr>
        <p:spPr>
          <a:xfrm flipV="1">
            <a:off x="6271260" y="2850515"/>
            <a:ext cx="8255" cy="5467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 name="Straight Arrow Connector 1"/>
          <p:cNvCxnSpPr/>
          <p:nvPr/>
        </p:nvCxnSpPr>
        <p:spPr>
          <a:xfrm>
            <a:off x="6268085" y="4430395"/>
            <a:ext cx="3175" cy="5518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天启设计模板，盗取必究"/>
          <p:cNvSpPr/>
          <p:nvPr/>
        </p:nvSpPr>
        <p:spPr>
          <a:xfrm>
            <a:off x="8209915" y="176085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Multisectoral Approach</a:t>
            </a:r>
          </a:p>
        </p:txBody>
      </p:sp>
      <p:sp>
        <p:nvSpPr>
          <p:cNvPr id="4" name="天启设计模板，盗取必究"/>
          <p:cNvSpPr/>
          <p:nvPr/>
        </p:nvSpPr>
        <p:spPr>
          <a:xfrm>
            <a:off x="8091805" y="5351780"/>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atin typeface="Arial" panose="020B0604020202020204" pitchFamily="34" charset="0"/>
                <a:sym typeface="Arial" panose="020B0604020202020204" pitchFamily="34" charset="0"/>
              </a:rPr>
              <a:t>Health Workforce</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The World Conference on Smoking and Health  </a:t>
            </a:r>
          </a:p>
        </p:txBody>
      </p:sp>
      <p:sp>
        <p:nvSpPr>
          <p:cNvPr id="10" name="天启设计模板，盗取必究"/>
          <p:cNvSpPr/>
          <p:nvPr/>
        </p:nvSpPr>
        <p:spPr>
          <a:xfrm>
            <a:off x="3009900" y="2947035"/>
            <a:ext cx="6822440" cy="21564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17545" y="3425825"/>
            <a:ext cx="6407150" cy="1477328"/>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The World Conference on Smoking and Health held in 2003 was a significant international event focused on addressing the health impacts of smoking and promoting strategies for tobacco control. Here are some key details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highlights</a:t>
            </a:r>
            <a:r>
              <a:rPr lang="sr-Cyrl-RS" altLang="zh-CN" b="1" dirty="0">
                <a:latin typeface="Arial" panose="020B0604020202020204" pitchFamily="34" charset="0"/>
                <a:ea typeface="Arial" panose="020B0604020202020204" pitchFamily="34" charset="0"/>
                <a:sym typeface="+mn-ea"/>
              </a:rPr>
              <a:t>.</a:t>
            </a:r>
            <a:r>
              <a:rPr lang="sr-Latn-RS" altLang="zh-CN" b="1" dirty="0">
                <a:latin typeface="Arial" panose="020B0604020202020204" pitchFamily="34" charset="0"/>
                <a:ea typeface="Arial" panose="020B0604020202020204" pitchFamily="34" charset="0"/>
                <a:sym typeface="+mn-ea"/>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3" name="矩形 2"/>
          <p:cNvSpPr/>
          <p:nvPr/>
        </p:nvSpPr>
        <p:spPr>
          <a:xfrm>
            <a:off x="300990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29" name="矩形 28"/>
          <p:cNvSpPr/>
          <p:nvPr/>
        </p:nvSpPr>
        <p:spPr>
          <a:xfrm>
            <a:off x="300990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470910" y="285750"/>
            <a:ext cx="7640320"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Lusaka Conference on Primary Health Care (1979)</a:t>
            </a:r>
          </a:p>
        </p:txBody>
      </p:sp>
      <p:sp>
        <p:nvSpPr>
          <p:cNvPr id="37" name="矩形 36"/>
          <p:cNvSpPr/>
          <p:nvPr/>
        </p:nvSpPr>
        <p:spPr>
          <a:xfrm>
            <a:off x="3009900" y="3221355"/>
            <a:ext cx="8561070" cy="107315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34" name="矩形 33"/>
          <p:cNvSpPr/>
          <p:nvPr/>
        </p:nvSpPr>
        <p:spPr>
          <a:xfrm>
            <a:off x="3009900" y="2444750"/>
            <a:ext cx="8560435" cy="53530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101340" y="3256280"/>
            <a:ext cx="8468995" cy="1014730"/>
          </a:xfrm>
          <a:prstGeom prst="rect">
            <a:avLst/>
          </a:prstGeom>
          <a:noFill/>
          <a:ln w="9525">
            <a:noFill/>
          </a:ln>
        </p:spPr>
        <p:txBody>
          <a:bodyPr wrap="square" anchor="t">
            <a:spAutoFit/>
          </a:bodyPr>
          <a:lstStyle/>
          <a:p>
            <a:pPr algn="just"/>
            <a:r>
              <a:rPr lang="en-US" altLang="zh-CN" sz="2000" dirty="0">
                <a:solidFill>
                  <a:schemeClr val="tx1"/>
                </a:solidFill>
                <a:latin typeface="Arial" panose="020B0604020202020204" pitchFamily="34" charset="0"/>
                <a:ea typeface="Arial" panose="020B0604020202020204" pitchFamily="34" charset="0"/>
              </a:rPr>
              <a:t>Smoking is a leading cause of preventable deaths worldwide, causing various diseases such as cancer, heart disease, and respiratory disorders. The conference aimed to draw attention to this global health concern</a:t>
            </a:r>
            <a:r>
              <a:rPr lang="sr-Cyrl-RS" altLang="zh-CN" sz="2000" dirty="0">
                <a:solidFill>
                  <a:schemeClr val="tx1"/>
                </a:solidFill>
                <a:latin typeface="Arial" panose="020B0604020202020204" pitchFamily="34" charset="0"/>
                <a:ea typeface="Arial" panose="020B0604020202020204" pitchFamily="34" charset="0"/>
              </a:rPr>
              <a:t>.</a:t>
            </a:r>
            <a:endParaRPr lang="en-US" altLang="zh-CN" sz="2000" dirty="0">
              <a:solidFill>
                <a:schemeClr val="tx1"/>
              </a:solidFill>
              <a:latin typeface="Arial" panose="020B0604020202020204" pitchFamily="34" charset="0"/>
              <a:ea typeface="Arial" panose="020B0604020202020204" pitchFamily="34" charset="0"/>
            </a:endParaRPr>
          </a:p>
        </p:txBody>
      </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3009900" y="1005840"/>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This conference was a follow-up to the Alma-Ata Conference and aimed to improve primary health care in Africa. Additionally, the focus was on reducing poverty and improving health infrastructure.</a:t>
            </a:r>
          </a:p>
        </p:txBody>
      </p:sp>
      <p:sp>
        <p:nvSpPr>
          <p:cNvPr id="5130" name="文本框 35"/>
          <p:cNvSpPr txBox="1"/>
          <p:nvPr/>
        </p:nvSpPr>
        <p:spPr>
          <a:xfrm>
            <a:off x="3269615" y="2480310"/>
            <a:ext cx="8027035" cy="460375"/>
          </a:xfrm>
          <a:prstGeom prst="rect">
            <a:avLst/>
          </a:prstGeom>
          <a:noFill/>
          <a:ln w="9525">
            <a:noFill/>
          </a:ln>
        </p:spPr>
        <p:txBody>
          <a:bodyPr wrap="square" anchor="t">
            <a:spAutoFit/>
          </a:bodyPr>
          <a:lstStyle/>
          <a:p>
            <a:pPr algn="ctr"/>
            <a:r>
              <a:rPr lang="en-US" altLang="zh-CN" sz="2400" b="1" dirty="0">
                <a:latin typeface="Arial" panose="020B0604020202020204" pitchFamily="34" charset="0"/>
                <a:ea typeface="Arial" panose="020B0604020202020204" pitchFamily="34" charset="0"/>
                <a:sym typeface="+mn-ea"/>
              </a:rPr>
              <a:t>Global Health Concern:</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301117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301117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 name="文本框 26"/>
          <p:cNvSpPr txBox="1"/>
          <p:nvPr/>
        </p:nvSpPr>
        <p:spPr>
          <a:xfrm>
            <a:off x="3380740" y="285750"/>
            <a:ext cx="7640320"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Conference Focus:</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6" name="文本框 17"/>
          <p:cNvSpPr txBox="1"/>
          <p:nvPr/>
        </p:nvSpPr>
        <p:spPr>
          <a:xfrm>
            <a:off x="3011170" y="1005840"/>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The conference primarily centered around the health consequences of tobacco use, the importance of tobacco control policies, and strategies for reducing smoking prevalence.</a:t>
            </a:r>
          </a:p>
        </p:txBody>
      </p:sp>
      <p:sp>
        <p:nvSpPr>
          <p:cNvPr id="7" name="矩形 2"/>
          <p:cNvSpPr/>
          <p:nvPr/>
        </p:nvSpPr>
        <p:spPr>
          <a:xfrm>
            <a:off x="3056255" y="5123180"/>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8" name="矩形 28"/>
          <p:cNvSpPr/>
          <p:nvPr/>
        </p:nvSpPr>
        <p:spPr>
          <a:xfrm>
            <a:off x="3056255" y="4459605"/>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9" name="文本框 26"/>
          <p:cNvSpPr txBox="1"/>
          <p:nvPr/>
        </p:nvSpPr>
        <p:spPr>
          <a:xfrm>
            <a:off x="2707005" y="4535805"/>
            <a:ext cx="9316085"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Evidence-Based Approach:</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10" name="文本框 17"/>
          <p:cNvSpPr txBox="1"/>
          <p:nvPr/>
        </p:nvSpPr>
        <p:spPr>
          <a:xfrm>
            <a:off x="3056255" y="5255895"/>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Participants at the conference presented and discussed evidence-based strategies for tobacco control, including tobacco taxation, smoking cessation programs, and public awareness campaigns.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3" name="矩形 2"/>
          <p:cNvSpPr/>
          <p:nvPr/>
        </p:nvSpPr>
        <p:spPr>
          <a:xfrm>
            <a:off x="300990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29" name="矩形 28"/>
          <p:cNvSpPr/>
          <p:nvPr/>
        </p:nvSpPr>
        <p:spPr>
          <a:xfrm>
            <a:off x="300990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470910" y="285750"/>
            <a:ext cx="7640320"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Lusaka Conference on Primary Health Care (1979)</a:t>
            </a:r>
          </a:p>
        </p:txBody>
      </p:sp>
      <p:sp>
        <p:nvSpPr>
          <p:cNvPr id="37" name="矩形 36"/>
          <p:cNvSpPr/>
          <p:nvPr/>
        </p:nvSpPr>
        <p:spPr>
          <a:xfrm>
            <a:off x="3009900" y="3221355"/>
            <a:ext cx="8561070" cy="107315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34" name="矩形 33"/>
          <p:cNvSpPr/>
          <p:nvPr/>
        </p:nvSpPr>
        <p:spPr>
          <a:xfrm>
            <a:off x="3009900" y="2444750"/>
            <a:ext cx="8560435" cy="53530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101340" y="3256280"/>
            <a:ext cx="8468995" cy="1014730"/>
          </a:xfrm>
          <a:prstGeom prst="rect">
            <a:avLst/>
          </a:prstGeom>
          <a:noFill/>
          <a:ln w="9525">
            <a:noFill/>
          </a:ln>
        </p:spPr>
        <p:txBody>
          <a:bodyPr wrap="square" anchor="t">
            <a:spAutoFit/>
          </a:bodyPr>
          <a:lstStyle/>
          <a:p>
            <a:pPr algn="just"/>
            <a:r>
              <a:rPr lang="en-US" altLang="zh-CN" sz="2000" dirty="0">
                <a:solidFill>
                  <a:schemeClr val="tx1"/>
                </a:solidFill>
                <a:latin typeface="Arial" panose="020B0604020202020204" pitchFamily="34" charset="0"/>
                <a:ea typeface="Arial" panose="020B0604020202020204" pitchFamily="34" charset="0"/>
              </a:rPr>
              <a:t>It provided a platform for international collaboration and sharing of best practices in tobacco control. This collaboration was critical in addressing a global health issue that transcends borders.</a:t>
            </a:r>
          </a:p>
        </p:txBody>
      </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3009900" y="1005840"/>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This conference was a follow-up to the Alma-Ata Conference and aimed to improve primary health care in Africa. Additionally, the focus was on reducing poverty and improving health infrastructure.</a:t>
            </a:r>
          </a:p>
        </p:txBody>
      </p:sp>
      <p:sp>
        <p:nvSpPr>
          <p:cNvPr id="5130" name="文本框 35"/>
          <p:cNvSpPr txBox="1"/>
          <p:nvPr/>
        </p:nvSpPr>
        <p:spPr>
          <a:xfrm>
            <a:off x="3187700" y="2480310"/>
            <a:ext cx="8027035" cy="460375"/>
          </a:xfrm>
          <a:prstGeom prst="rect">
            <a:avLst/>
          </a:prstGeom>
          <a:noFill/>
          <a:ln w="9525">
            <a:noFill/>
          </a:ln>
        </p:spPr>
        <p:txBody>
          <a:bodyPr wrap="square" anchor="t">
            <a:spAutoFit/>
          </a:bodyPr>
          <a:lstStyle/>
          <a:p>
            <a:pPr algn="ctr"/>
            <a:r>
              <a:rPr lang="en-US" altLang="zh-CN" sz="2400" dirty="0">
                <a:latin typeface="Arial" panose="020B0604020202020204" pitchFamily="34" charset="0"/>
                <a:ea typeface="Arial" panose="020B0604020202020204" pitchFamily="34" charset="0"/>
                <a:sym typeface="+mn-ea"/>
              </a:rPr>
              <a:t> </a:t>
            </a:r>
            <a:r>
              <a:rPr lang="en-US" altLang="zh-CN" sz="2400" b="1" dirty="0">
                <a:latin typeface="Arial" panose="020B0604020202020204" pitchFamily="34" charset="0"/>
                <a:ea typeface="Arial" panose="020B0604020202020204" pitchFamily="34" charset="0"/>
                <a:sym typeface="+mn-ea"/>
              </a:rPr>
              <a:t>International Collaboration:</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301117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301117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 name="文本框 26"/>
          <p:cNvSpPr txBox="1"/>
          <p:nvPr/>
        </p:nvSpPr>
        <p:spPr>
          <a:xfrm>
            <a:off x="3380740" y="285750"/>
            <a:ext cx="7640320"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Policy Recommendations:</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6" name="文本框 17"/>
          <p:cNvSpPr txBox="1"/>
          <p:nvPr/>
        </p:nvSpPr>
        <p:spPr>
          <a:xfrm>
            <a:off x="3054985" y="877570"/>
            <a:ext cx="8561705" cy="132207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The conference resulted in policy recommendations and guidelines for countries to strengthen their tobacco control efforts. These recommendations included implementing smoke-free public places, graphic warning labels on tobacco products, and increasing tobacco taxes</a:t>
            </a:r>
            <a:r>
              <a:rPr lang="sr-Cyrl-RS" altLang="zh-CN" sz="2000" dirty="0">
                <a:solidFill>
                  <a:schemeClr val="tx1">
                    <a:lumMod val="65000"/>
                    <a:lumOff val="35000"/>
                  </a:schemeClr>
                </a:solidFill>
                <a:latin typeface="Arial" panose="020B0604020202020204" pitchFamily="34" charset="0"/>
                <a:ea typeface="Arial" panose="020B0604020202020204" pitchFamily="34" charset="0"/>
              </a:rPr>
              <a:t>.</a:t>
            </a:r>
            <a:endParaRPr lang="zh-CN" altLang="en-US" sz="2000" dirty="0">
              <a:solidFill>
                <a:schemeClr val="tx1">
                  <a:lumMod val="65000"/>
                  <a:lumOff val="35000"/>
                </a:schemeClr>
              </a:solidFill>
              <a:latin typeface="Arial" panose="020B0604020202020204" pitchFamily="34" charset="0"/>
              <a:ea typeface="Arial" panose="020B0604020202020204" pitchFamily="34" charset="0"/>
            </a:endParaRPr>
          </a:p>
        </p:txBody>
      </p:sp>
      <p:sp>
        <p:nvSpPr>
          <p:cNvPr id="7" name="矩形 2"/>
          <p:cNvSpPr/>
          <p:nvPr/>
        </p:nvSpPr>
        <p:spPr>
          <a:xfrm>
            <a:off x="3056255" y="5123180"/>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8" name="矩形 28"/>
          <p:cNvSpPr/>
          <p:nvPr/>
        </p:nvSpPr>
        <p:spPr>
          <a:xfrm>
            <a:off x="3056255" y="4459605"/>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9" name="文本框 26"/>
          <p:cNvSpPr txBox="1"/>
          <p:nvPr/>
        </p:nvSpPr>
        <p:spPr>
          <a:xfrm>
            <a:off x="2632075" y="4544695"/>
            <a:ext cx="9316085"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Promotion of Smoking Cessation:</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10" name="文本框 17"/>
          <p:cNvSpPr txBox="1"/>
          <p:nvPr/>
        </p:nvSpPr>
        <p:spPr>
          <a:xfrm>
            <a:off x="3056255" y="5255895"/>
            <a:ext cx="8561705" cy="706755"/>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The conference emphasized the importance of smoking cessation programs and support for individuals trying to quit smoking.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6" name="矩形 35"/>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8" name="天启设计模板，盗取必究"/>
          <p:cNvSpPr/>
          <p:nvPr/>
        </p:nvSpPr>
        <p:spPr>
          <a:xfrm>
            <a:off x="1230313" y="1835150"/>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9" name="天启设计模板，盗取必究"/>
          <p:cNvSpPr/>
          <p:nvPr/>
        </p:nvSpPr>
        <p:spPr>
          <a:xfrm>
            <a:off x="1230313" y="3741738"/>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0" name="天启设计模板，盗取必究"/>
          <p:cNvSpPr/>
          <p:nvPr/>
        </p:nvSpPr>
        <p:spPr>
          <a:xfrm>
            <a:off x="6148388" y="1835150"/>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1" name="天启设计模板，盗取必究"/>
          <p:cNvSpPr/>
          <p:nvPr/>
        </p:nvSpPr>
        <p:spPr>
          <a:xfrm>
            <a:off x="6148388" y="3741738"/>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2304" name="矩形 30"/>
          <p:cNvSpPr/>
          <p:nvPr/>
        </p:nvSpPr>
        <p:spPr>
          <a:xfrm>
            <a:off x="1762941" y="5719174"/>
            <a:ext cx="4026353" cy="751809"/>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bg1"/>
                </a:solidFill>
                <a:latin typeface="Arial" panose="020B0604020202020204" pitchFamily="34" charset="0"/>
                <a:ea typeface="Arial" panose="020B0604020202020204" pitchFamily="34" charset="0"/>
                <a:sym typeface="Arial" panose="020B0604020202020204" pitchFamily="34" charset="0"/>
              </a:rPr>
              <a:t>Add your words here,according to your need to draw the text box size.Please read the instructions and more work at the end of the manual template.</a:t>
            </a:r>
          </a:p>
        </p:txBody>
      </p:sp>
      <p:sp>
        <p:nvSpPr>
          <p:cNvPr id="12305" name="天启设计模板，盗取必究"/>
          <p:cNvSpPr txBox="1"/>
          <p:nvPr/>
        </p:nvSpPr>
        <p:spPr>
          <a:xfrm>
            <a:off x="1762941" y="5879512"/>
            <a:ext cx="1603467" cy="246062"/>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bg1"/>
                </a:solidFill>
                <a:latin typeface="Arial" panose="020B0604020202020204" pitchFamily="34" charset="0"/>
                <a:ea typeface="Arial" panose="020B0604020202020204" pitchFamily="34" charset="0"/>
                <a:sym typeface="Arial" panose="020B0604020202020204" pitchFamily="34" charset="0"/>
              </a:rPr>
              <a:t>Add  title</a:t>
            </a:r>
          </a:p>
        </p:txBody>
      </p:sp>
      <p:sp>
        <p:nvSpPr>
          <p:cNvPr id="12308" name="矩形 34"/>
          <p:cNvSpPr/>
          <p:nvPr/>
        </p:nvSpPr>
        <p:spPr>
          <a:xfrm>
            <a:off x="1593850" y="1997075"/>
            <a:ext cx="9136380" cy="3487420"/>
          </a:xfrm>
          <a:prstGeom prst="rect">
            <a:avLst/>
          </a:prstGeom>
          <a:noFill/>
          <a:ln w="9525">
            <a:noFill/>
          </a:ln>
        </p:spPr>
        <p:txBody>
          <a:bodyPr wrap="square" lIns="0" tIns="0" rIns="0" bIns="0" anchor="t">
            <a:spAutoFit/>
          </a:bodyPr>
          <a:lstStyle/>
          <a:p>
            <a:pPr algn="ctr" defTabSz="1216025">
              <a:lnSpc>
                <a:spcPct val="120000"/>
              </a:lnSpc>
              <a:spcBef>
                <a:spcPct val="20000"/>
              </a:spcBef>
            </a:pPr>
            <a:r>
              <a:rPr lang="zh-CN" altLang="en-US" sz="1400" b="1" i="1" dirty="0">
                <a:solidFill>
                  <a:schemeClr val="bg1"/>
                </a:solidFill>
                <a:latin typeface="Arial" panose="020B0604020202020204" pitchFamily="34" charset="0"/>
                <a:ea typeface="Arial" panose="020B0604020202020204" pitchFamily="34" charset="0"/>
                <a:sym typeface="Arial" panose="020B0604020202020204" pitchFamily="34" charset="0"/>
              </a:rPr>
              <a:t>Conferences like Alma-Ata and the Ottawa Charter significantly contribute to the development of primary care. Following them, other significant conferences that have contributed to this branch of medicine in various ways can be highlighted, and these are:</a:t>
            </a:r>
          </a:p>
          <a:p>
            <a:pPr algn="just" defTabSz="1216025">
              <a:lnSpc>
                <a:spcPct val="120000"/>
              </a:lnSpc>
              <a:spcBef>
                <a:spcPct val="20000"/>
              </a:spcBef>
            </a:pPr>
            <a:endPar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endParaRP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1. Budapest Declaration on the Promotion of Primary Health Care (2001)</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2. Rio Declaration on the Promotion of Primary Health Care and Strengthening Health Systems (2012)</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3. </a:t>
            </a:r>
            <a:r>
              <a:rPr lang="sr-Latn-RS" altLang="zh-CN" sz="1400" b="1" dirty="0" err="1">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Conference</a:t>
            </a: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 on Access to Essential Medicines (1998)</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4. </a:t>
            </a:r>
            <a:r>
              <a:rPr lang="sr-Latn-RS" altLang="zh-CN" sz="1400" b="1" dirty="0" err="1">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Vienna</a:t>
            </a: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 Declaration on Primary Health Care (1978)</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5. </a:t>
            </a:r>
            <a:r>
              <a:rPr lang="sr-Latn-RS" altLang="zh-CN" sz="1400" b="1" dirty="0" err="1">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World</a:t>
            </a: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 Conference on Social Determinants of Health (1997)</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6. Astana Declaration on Primary Health Care (2018)</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7. </a:t>
            </a:r>
            <a:r>
              <a:rPr lang="sr-Latn-RS" altLang="zh-CN" sz="1400" b="1" dirty="0" err="1">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World</a:t>
            </a: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 Conference on Smoking and Health (2003)</a:t>
            </a:r>
          </a:p>
          <a:p>
            <a:pPr algn="ctr" defTabSz="1216025">
              <a:lnSpc>
                <a:spcPct val="120000"/>
              </a:lnSpc>
              <a:spcBef>
                <a:spcPct val="20000"/>
              </a:spcBef>
            </a:pP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8. </a:t>
            </a:r>
            <a:r>
              <a:rPr lang="sr-Latn-RS" altLang="zh-CN" sz="1400" b="1" dirty="0" err="1">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Conference</a:t>
            </a:r>
            <a:r>
              <a:rPr lang="sr-Latn-RS" altLang="zh-CN" sz="14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rPr>
              <a:t> on Family Planning in Nairobi (1987)</a:t>
            </a:r>
          </a:p>
        </p:txBody>
      </p:sp>
      <p:sp>
        <p:nvSpPr>
          <p:cNvPr id="24" name="文本框 3"/>
          <p:cNvSpPr txBox="1"/>
          <p:nvPr/>
        </p:nvSpPr>
        <p:spPr>
          <a:xfrm>
            <a:off x="2716530" y="600075"/>
            <a:ext cx="6891020" cy="521970"/>
          </a:xfrm>
          <a:prstGeom prst="rect">
            <a:avLst/>
          </a:prstGeom>
          <a:noFill/>
          <a:ln w="9525">
            <a:noFill/>
          </a:ln>
        </p:spPr>
        <p:txBody>
          <a:bodyPr wrap="square" anchor="t">
            <a:spAutoFit/>
          </a:bodyPr>
          <a:lstStyle/>
          <a:p>
            <a:pPr algn="ctr"/>
            <a:r>
              <a:rPr lang="sr-Latn-RS" altLang="zh-CN" sz="2800" b="1" dirty="0">
                <a:solidFill>
                  <a:schemeClr val="tx1">
                    <a:lumMod val="65000"/>
                    <a:lumOff val="35000"/>
                  </a:schemeClr>
                </a:solidFill>
                <a:latin typeface="Arial" panose="020B0604020202020204" pitchFamily="34" charset="0"/>
                <a:ea typeface="Arial" panose="020B0604020202020204" pitchFamily="34" charset="0"/>
              </a:rPr>
              <a:t>Conferences of Primary Health Care</a:t>
            </a:r>
          </a:p>
        </p:txBody>
      </p:sp>
      <p:sp>
        <p:nvSpPr>
          <p:cNvPr id="2" name="Text Box 1"/>
          <p:cNvSpPr txBox="1"/>
          <p:nvPr/>
        </p:nvSpPr>
        <p:spPr>
          <a:xfrm>
            <a:off x="1604010" y="3067685"/>
            <a:ext cx="8869680" cy="368300"/>
          </a:xfrm>
          <a:prstGeom prst="rect">
            <a:avLst/>
          </a:prstGeom>
          <a:noFill/>
        </p:spPr>
        <p:txBody>
          <a:bodyPr wrap="square" rtlCol="0">
            <a:spAutoFit/>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9" name="矩形 28"/>
          <p:cNvSpPr/>
          <p:nvPr/>
        </p:nvSpPr>
        <p:spPr>
          <a:xfrm>
            <a:off x="300990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470910" y="285750"/>
            <a:ext cx="7640320"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Lusaka Conference on Primary Health Care (1979)</a:t>
            </a:r>
          </a:p>
        </p:txBody>
      </p:sp>
      <p:sp>
        <p:nvSpPr>
          <p:cNvPr id="37" name="矩形 36"/>
          <p:cNvSpPr/>
          <p:nvPr/>
        </p:nvSpPr>
        <p:spPr>
          <a:xfrm>
            <a:off x="3009265" y="2684145"/>
            <a:ext cx="8561070" cy="804545"/>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34" name="矩形 33"/>
          <p:cNvSpPr/>
          <p:nvPr/>
        </p:nvSpPr>
        <p:spPr>
          <a:xfrm>
            <a:off x="3009900" y="1957070"/>
            <a:ext cx="8560435" cy="53530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100705" y="2719070"/>
            <a:ext cx="8468995" cy="706755"/>
          </a:xfrm>
          <a:prstGeom prst="rect">
            <a:avLst/>
          </a:prstGeom>
          <a:noFill/>
          <a:ln w="9525">
            <a:noFill/>
          </a:ln>
        </p:spPr>
        <p:txBody>
          <a:bodyPr wrap="square" anchor="t">
            <a:spAutoFit/>
          </a:bodyPr>
          <a:lstStyle/>
          <a:p>
            <a:pPr algn="just"/>
            <a:r>
              <a:rPr lang="en-US" altLang="zh-CN" sz="2000" dirty="0">
                <a:solidFill>
                  <a:schemeClr val="tx1"/>
                </a:solidFill>
                <a:latin typeface="Arial" panose="020B0604020202020204" pitchFamily="34" charset="0"/>
                <a:ea typeface="Arial" panose="020B0604020202020204" pitchFamily="34" charset="0"/>
              </a:rPr>
              <a:t>The conference further fueled the advocacy efforts of organizations and individuals dedicated to tobacco control and public health.</a:t>
            </a:r>
          </a:p>
        </p:txBody>
      </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30" name="文本框 35"/>
          <p:cNvSpPr txBox="1"/>
          <p:nvPr/>
        </p:nvSpPr>
        <p:spPr>
          <a:xfrm>
            <a:off x="3276282" y="2010093"/>
            <a:ext cx="8027035" cy="460375"/>
          </a:xfrm>
          <a:prstGeom prst="rect">
            <a:avLst/>
          </a:prstGeom>
          <a:noFill/>
          <a:ln w="9525">
            <a:noFill/>
          </a:ln>
        </p:spPr>
        <p:txBody>
          <a:bodyPr wrap="square" anchor="t">
            <a:spAutoFit/>
          </a:bodyPr>
          <a:lstStyle/>
          <a:p>
            <a:pPr algn="ctr"/>
            <a:r>
              <a:rPr lang="en-US" altLang="zh-CN" sz="2400" b="1" dirty="0">
                <a:latin typeface="Arial" panose="020B0604020202020204" pitchFamily="34" charset="0"/>
                <a:ea typeface="Arial" panose="020B0604020202020204" pitchFamily="34" charset="0"/>
                <a:sym typeface="+mn-ea"/>
              </a:rPr>
              <a:t>Advocacy for Tobacco Control:</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3011170" y="873125"/>
            <a:ext cx="8560435" cy="855345"/>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301117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 name="文本框 26"/>
          <p:cNvSpPr txBox="1"/>
          <p:nvPr/>
        </p:nvSpPr>
        <p:spPr>
          <a:xfrm>
            <a:off x="3380740" y="285750"/>
            <a:ext cx="7640320" cy="460375"/>
          </a:xfrm>
          <a:prstGeom prst="rect">
            <a:avLst/>
          </a:prstGeom>
          <a:noFill/>
          <a:ln w="9525">
            <a:noFill/>
          </a:ln>
        </p:spPr>
        <p:txBody>
          <a:bodyPr wrap="square" anchor="t">
            <a:spAutoFit/>
          </a:bodyPr>
          <a:lstStyle/>
          <a:p>
            <a:pPr algn="ctr"/>
            <a:r>
              <a:rPr lang="zh-CN" altLang="en-US" sz="2400" dirty="0">
                <a:solidFill>
                  <a:schemeClr val="tx1">
                    <a:lumMod val="65000"/>
                    <a:lumOff val="35000"/>
                  </a:schemeClr>
                </a:solidFill>
                <a:latin typeface="Arial" panose="020B0604020202020204" pitchFamily="34" charset="0"/>
                <a:ea typeface="Arial" panose="020B0604020202020204" pitchFamily="34" charset="0"/>
                <a:sym typeface="+mn-ea"/>
              </a:rPr>
              <a:t> </a:t>
            </a: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Public Awareness:</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6" name="文本框 17"/>
          <p:cNvSpPr txBox="1"/>
          <p:nvPr/>
        </p:nvSpPr>
        <p:spPr>
          <a:xfrm>
            <a:off x="3007995" y="764223"/>
            <a:ext cx="8561705" cy="706755"/>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It highlighted the significance of public awareness campaigns in educating the public about the dangers of smoking and the benefits of quitting.</a:t>
            </a:r>
          </a:p>
        </p:txBody>
      </p:sp>
      <p:sp>
        <p:nvSpPr>
          <p:cNvPr id="7" name="矩形 2"/>
          <p:cNvSpPr/>
          <p:nvPr/>
        </p:nvSpPr>
        <p:spPr>
          <a:xfrm>
            <a:off x="3009265" y="444436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8" name="矩形 28"/>
          <p:cNvSpPr/>
          <p:nvPr/>
        </p:nvSpPr>
        <p:spPr>
          <a:xfrm>
            <a:off x="3009265" y="378079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9" name="文本框 26"/>
          <p:cNvSpPr txBox="1"/>
          <p:nvPr/>
        </p:nvSpPr>
        <p:spPr>
          <a:xfrm>
            <a:off x="2585085" y="3865880"/>
            <a:ext cx="9316085"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sym typeface="+mn-ea"/>
              </a:rPr>
              <a:t>Long-Term Impact: </a:t>
            </a:r>
            <a:endParaRPr lang="en-US" altLang="zh-CN" sz="2400" b="1" dirty="0">
              <a:solidFill>
                <a:schemeClr val="bg1"/>
              </a:solidFill>
              <a:latin typeface="Arial" panose="020B0604020202020204" pitchFamily="34" charset="0"/>
              <a:ea typeface="Arial" panose="020B0604020202020204" pitchFamily="34" charset="0"/>
            </a:endParaRPr>
          </a:p>
        </p:txBody>
      </p:sp>
      <p:sp>
        <p:nvSpPr>
          <p:cNvPr id="10" name="文本框 17"/>
          <p:cNvSpPr txBox="1"/>
          <p:nvPr/>
        </p:nvSpPr>
        <p:spPr>
          <a:xfrm>
            <a:off x="3009265" y="4577080"/>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The 2003 World Conference on Smoking and Health contributed to ongoing efforts to reduce smoking rates, protect public health, and save lives by addressing the global tobacco epidemic.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334135" y="361950"/>
            <a:ext cx="1009205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The components of primary health care</a:t>
            </a:r>
          </a:p>
        </p:txBody>
      </p:sp>
      <p:pic>
        <p:nvPicPr>
          <p:cNvPr id="2" name="Picture 1"/>
          <p:cNvPicPr>
            <a:picLocks noChangeAspect="1"/>
          </p:cNvPicPr>
          <p:nvPr/>
        </p:nvPicPr>
        <p:blipFill>
          <a:blip r:embed="rId7"/>
          <a:srcRect l="40692" t="22311" r="26567" b="24170"/>
          <a:stretch>
            <a:fillRect/>
          </a:stretch>
        </p:blipFill>
        <p:spPr>
          <a:xfrm>
            <a:off x="3494931" y="1968103"/>
            <a:ext cx="5770461" cy="503697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531" y="5569"/>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18" name="Text Box 17"/>
          <p:cNvSpPr txBox="1"/>
          <p:nvPr/>
        </p:nvSpPr>
        <p:spPr>
          <a:xfrm>
            <a:off x="5368124" y="4682833"/>
            <a:ext cx="5444656" cy="1754326"/>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 </a:t>
            </a:r>
          </a:p>
          <a:p>
            <a:pPr algn="just"/>
            <a:r>
              <a:rPr lang="sr-Latn-RS" altLang="zh-CN" dirty="0">
                <a:latin typeface="Arial" panose="020B0604020202020204" pitchFamily="34" charset="0"/>
                <a:ea typeface="Arial" panose="020B0604020202020204" pitchFamily="34" charset="0"/>
                <a:sym typeface="+mn-ea"/>
              </a:rPr>
              <a:t>3.</a:t>
            </a:r>
            <a:r>
              <a:rPr lang="sr-Cyrl-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Empowering</a:t>
            </a:r>
            <a:r>
              <a:rPr lang="sr-Latn-RS" altLang="zh-CN" dirty="0">
                <a:latin typeface="Arial" panose="020B0604020202020204" pitchFamily="34" charset="0"/>
                <a:ea typeface="Arial" panose="020B0604020202020204" pitchFamily="34" charset="0"/>
                <a:sym typeface="+mn-ea"/>
              </a:rPr>
              <a:t> individuals, families, and communities to optimize their health, as advocates for </a:t>
            </a:r>
            <a:r>
              <a:rPr lang="sr-Latn-RS" altLang="zh-CN" dirty="0" err="1">
                <a:latin typeface="Arial" panose="020B0604020202020204" pitchFamily="34" charset="0"/>
                <a:ea typeface="Arial" panose="020B0604020202020204" pitchFamily="34" charset="0"/>
                <a:sym typeface="+mn-ea"/>
              </a:rPr>
              <a:t>policies</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that</a:t>
            </a:r>
            <a:r>
              <a:rPr lang="sr-Latn-RS" altLang="zh-CN" dirty="0">
                <a:latin typeface="Arial" panose="020B0604020202020204" pitchFamily="34" charset="0"/>
                <a:ea typeface="Arial" panose="020B0604020202020204" pitchFamily="34" charset="0"/>
                <a:sym typeface="+mn-ea"/>
              </a:rPr>
              <a:t> promote and protect health and well-being, as co-developers of health and social services, and as </a:t>
            </a:r>
            <a:r>
              <a:rPr lang="sr-Latn-RS" altLang="zh-CN" dirty="0" err="1">
                <a:latin typeface="Arial" panose="020B0604020202020204" pitchFamily="34" charset="0"/>
                <a:ea typeface="Arial" panose="020B0604020202020204" pitchFamily="34" charset="0"/>
                <a:sym typeface="+mn-ea"/>
              </a:rPr>
              <a:t>self-carers</a:t>
            </a:r>
            <a:r>
              <a:rPr lang="sr-Latn-RS" altLang="zh-CN" dirty="0">
                <a:latin typeface="Arial" panose="020B0604020202020204" pitchFamily="34" charset="0"/>
                <a:ea typeface="Arial" panose="020B0604020202020204" pitchFamily="34" charset="0"/>
                <a:sym typeface="+mn-ea"/>
              </a:rPr>
              <a:t> and caregivers.</a:t>
            </a:r>
          </a:p>
        </p:txBody>
      </p:sp>
      <p:sp>
        <p:nvSpPr>
          <p:cNvPr id="2" name="Text Box 1"/>
          <p:cNvSpPr txBox="1"/>
          <p:nvPr/>
        </p:nvSpPr>
        <p:spPr>
          <a:xfrm>
            <a:off x="1700530" y="210820"/>
            <a:ext cx="9112250" cy="147637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1.</a:t>
            </a:r>
            <a:r>
              <a:rPr lang="sr-Cyrl-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Meeting</a:t>
            </a:r>
            <a:r>
              <a:rPr lang="sr-Latn-RS" altLang="zh-CN" dirty="0">
                <a:latin typeface="Arial" panose="020B0604020202020204" pitchFamily="34" charset="0"/>
                <a:ea typeface="Arial" panose="020B0604020202020204" pitchFamily="34" charset="0"/>
                <a:sym typeface="+mn-ea"/>
              </a:rPr>
              <a:t> people’s health needs through comprehensive promotive, protective, preventive, curative, rehabilitative, and palliative care throughout the life course, strategically prioritizing key health care services aimed at individuals and families through primary care and the population through public health functions as the central elements of integrated </a:t>
            </a:r>
            <a:r>
              <a:rPr lang="sr-Latn-RS" altLang="zh-CN" dirty="0" err="1">
                <a:latin typeface="Arial" panose="020B0604020202020204" pitchFamily="34" charset="0"/>
                <a:ea typeface="Arial" panose="020B0604020202020204" pitchFamily="34" charset="0"/>
                <a:sym typeface="+mn-ea"/>
              </a:rPr>
              <a:t>health</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services</a:t>
            </a:r>
            <a:r>
              <a:rPr lang="sr-Cyrl-RS" altLang="zh-CN" dirty="0">
                <a:latin typeface="Arial" panose="020B0604020202020204" pitchFamily="34" charset="0"/>
                <a:ea typeface="Arial" panose="020B0604020202020204" pitchFamily="34" charset="0"/>
                <a:sym typeface="+mn-ea"/>
              </a:rPr>
              <a:t>.</a:t>
            </a:r>
            <a:endParaRPr lang="en-US" dirty="0"/>
          </a:p>
        </p:txBody>
      </p:sp>
      <p:sp>
        <p:nvSpPr>
          <p:cNvPr id="3" name="Text Box 2"/>
          <p:cNvSpPr txBox="1"/>
          <p:nvPr/>
        </p:nvSpPr>
        <p:spPr>
          <a:xfrm>
            <a:off x="4077970" y="2910699"/>
            <a:ext cx="6734810" cy="175323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2. Systematically addressing the broader determinants of health (including social, economic and </a:t>
            </a:r>
          </a:p>
          <a:p>
            <a:pPr algn="just"/>
            <a:r>
              <a:rPr lang="sr-Latn-RS" altLang="zh-CN" dirty="0">
                <a:latin typeface="Arial" panose="020B0604020202020204" pitchFamily="34" charset="0"/>
                <a:ea typeface="Arial" panose="020B0604020202020204" pitchFamily="34" charset="0"/>
                <a:sym typeface="+mn-ea"/>
              </a:rPr>
              <a:t>environmental factors, as well as individual characteristics and behaviour) through evidence-informed </a:t>
            </a:r>
          </a:p>
          <a:p>
            <a:pPr algn="just"/>
            <a:r>
              <a:rPr lang="sr-Latn-RS" altLang="zh-CN" dirty="0">
                <a:latin typeface="Arial" panose="020B0604020202020204" pitchFamily="34" charset="0"/>
                <a:ea typeface="Arial" panose="020B0604020202020204" pitchFamily="34" charset="0"/>
                <a:sym typeface="+mn-ea"/>
              </a:rPr>
              <a:t>policies and actions across </a:t>
            </a:r>
            <a:r>
              <a:rPr lang="sr-Latn-RS" altLang="zh-CN" dirty="0" err="1">
                <a:latin typeface="Arial" panose="020B0604020202020204" pitchFamily="34" charset="0"/>
                <a:ea typeface="Arial" panose="020B0604020202020204" pitchFamily="34" charset="0"/>
                <a:sym typeface="+mn-ea"/>
              </a:rPr>
              <a:t>all</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sectors</a:t>
            </a:r>
            <a:r>
              <a:rPr lang="sr-Cyrl-RS" altLang="zh-CN" dirty="0">
                <a:latin typeface="Arial" panose="020B0604020202020204" pitchFamily="34" charset="0"/>
                <a:ea typeface="Arial" panose="020B0604020202020204" pitchFamily="34" charset="0"/>
                <a:sym typeface="+mn-ea"/>
              </a:rPr>
              <a:t>.</a:t>
            </a:r>
            <a:r>
              <a:rPr lang="sr-Latn-RS" altLang="zh-CN" dirty="0">
                <a:latin typeface="Arial" panose="020B0604020202020204" pitchFamily="34" charset="0"/>
                <a:ea typeface="Arial" panose="020B0604020202020204" pitchFamily="34" charset="0"/>
                <a:sym typeface="+mn-ea"/>
              </a:rPr>
              <a:t> </a:t>
            </a:r>
          </a:p>
          <a:p>
            <a:endParaRPr lang="en-US" dirty="0"/>
          </a:p>
        </p:txBody>
      </p:sp>
      <p:pic>
        <p:nvPicPr>
          <p:cNvPr id="5" name="Picture 4" descr="Disease-thumbnail-1"/>
          <p:cNvPicPr>
            <a:picLocks noChangeAspect="1"/>
          </p:cNvPicPr>
          <p:nvPr/>
        </p:nvPicPr>
        <p:blipFill>
          <a:blip r:embed="rId7"/>
          <a:stretch>
            <a:fillRect/>
          </a:stretch>
        </p:blipFill>
        <p:spPr>
          <a:xfrm>
            <a:off x="2681605" y="5915025"/>
            <a:ext cx="2815590" cy="765175"/>
          </a:xfrm>
          <a:prstGeom prst="rect">
            <a:avLst/>
          </a:prstGeom>
        </p:spPr>
      </p:pic>
      <p:pic>
        <p:nvPicPr>
          <p:cNvPr id="6" name="Picture 5" descr="multi-demographic-icons-colour_UD-scaled"/>
          <p:cNvPicPr>
            <a:picLocks noChangeAspect="1"/>
          </p:cNvPicPr>
          <p:nvPr/>
        </p:nvPicPr>
        <p:blipFill>
          <a:blip r:embed="rId8"/>
          <a:stretch>
            <a:fillRect/>
          </a:stretch>
        </p:blipFill>
        <p:spPr>
          <a:xfrm>
            <a:off x="6193790" y="1577340"/>
            <a:ext cx="4297680" cy="107188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342515" y="33401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 The components of primary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17" name="天启设计模板，盗取必究"/>
          <p:cNvSpPr/>
          <p:nvPr/>
        </p:nvSpPr>
        <p:spPr>
          <a:xfrm>
            <a:off x="3178175" y="2641600"/>
            <a:ext cx="7506970" cy="33699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50285" y="2757805"/>
            <a:ext cx="6762750" cy="313817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PHC is rooted in a commitment to social justice, equity and participation. It is based on the recognition that the </a:t>
            </a:r>
          </a:p>
          <a:p>
            <a:pPr algn="just"/>
            <a:r>
              <a:rPr lang="sr-Latn-RS" altLang="zh-CN" b="1" dirty="0">
                <a:latin typeface="Arial" panose="020B0604020202020204" pitchFamily="34" charset="0"/>
                <a:ea typeface="Arial" panose="020B0604020202020204" pitchFamily="34" charset="0"/>
                <a:sym typeface="+mn-ea"/>
              </a:rPr>
              <a:t>enjoyment of the highest attainable standard of health is one of the fundamental rights of every human being </a:t>
            </a:r>
          </a:p>
          <a:p>
            <a:pPr algn="just"/>
            <a:r>
              <a:rPr lang="sr-Latn-RS" altLang="zh-CN" b="1" dirty="0">
                <a:latin typeface="Arial" panose="020B0604020202020204" pitchFamily="34" charset="0"/>
                <a:ea typeface="Arial" panose="020B0604020202020204" pitchFamily="34" charset="0"/>
                <a:sym typeface="+mn-ea"/>
              </a:rPr>
              <a:t>without distinction, as stated in the Constitution of the World Health Organization  and reinforced in article </a:t>
            </a:r>
          </a:p>
          <a:p>
            <a:pPr algn="just"/>
            <a:r>
              <a:rPr lang="sr-Latn-RS" altLang="zh-CN" b="1" dirty="0">
                <a:latin typeface="Arial" panose="020B0604020202020204" pitchFamily="34" charset="0"/>
                <a:ea typeface="Arial" panose="020B0604020202020204" pitchFamily="34" charset="0"/>
                <a:sym typeface="+mn-ea"/>
              </a:rPr>
              <a:t>25 of the Universal Declaration on Human Rights: “Everyone has the right to a standard of living adequate </a:t>
            </a:r>
          </a:p>
          <a:p>
            <a:pPr algn="just"/>
            <a:r>
              <a:rPr lang="sr-Latn-RS" altLang="zh-CN" b="1" dirty="0">
                <a:latin typeface="Arial" panose="020B0604020202020204" pitchFamily="34" charset="0"/>
                <a:ea typeface="Arial" panose="020B0604020202020204" pitchFamily="34" charset="0"/>
                <a:sym typeface="+mn-ea"/>
              </a:rPr>
              <a:t>for the health and well-being of himself and of his family, including food, clothing, housing and medical </a:t>
            </a:r>
          </a:p>
          <a:p>
            <a:pPr algn="just"/>
            <a:r>
              <a:rPr lang="sr-Latn-RS" altLang="zh-CN" b="1" dirty="0">
                <a:latin typeface="Arial" panose="020B0604020202020204" pitchFamily="34" charset="0"/>
                <a:ea typeface="Arial" panose="020B0604020202020204" pitchFamily="34" charset="0"/>
                <a:sym typeface="+mn-ea"/>
              </a:rPr>
              <a:t>care and necessary social </a:t>
            </a:r>
            <a:r>
              <a:rPr lang="sr-Latn-RS" altLang="zh-CN" b="1" dirty="0" err="1">
                <a:latin typeface="Arial" panose="020B0604020202020204" pitchFamily="34" charset="0"/>
                <a:ea typeface="Arial" panose="020B0604020202020204" pitchFamily="34" charset="0"/>
                <a:sym typeface="+mn-ea"/>
              </a:rPr>
              <a:t>services</a:t>
            </a:r>
            <a:r>
              <a:rPr lang="sr-Latn-RS" altLang="zh-CN" b="1" dirty="0">
                <a:latin typeface="Arial" panose="020B0604020202020204" pitchFamily="34" charset="0"/>
                <a:ea typeface="Arial" panose="020B0604020202020204" pitchFamily="34" charset="0"/>
                <a:sym typeface="+mn-ea"/>
              </a:rPr>
              <a:t>”</a:t>
            </a:r>
            <a:r>
              <a:rPr lang="sr-Cyrl-R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342515" y="33401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 The components of primary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17" name="天启设计模板，盗取必究"/>
          <p:cNvSpPr/>
          <p:nvPr/>
        </p:nvSpPr>
        <p:spPr>
          <a:xfrm>
            <a:off x="3178175" y="2641600"/>
            <a:ext cx="7506970" cy="33699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83915" y="2641600"/>
            <a:ext cx="7301230" cy="341632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underlines the responsibility of governments for making </a:t>
            </a:r>
            <a:r>
              <a:rPr lang="sr-Latn-RS" altLang="zh-CN" b="1" dirty="0" err="1">
                <a:latin typeface="Arial" panose="020B0604020202020204" pitchFamily="34" charset="0"/>
                <a:ea typeface="Arial" panose="020B0604020202020204" pitchFamily="34" charset="0"/>
                <a:sym typeface="+mn-ea"/>
              </a:rPr>
              <a:t>quality</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essential</a:t>
            </a:r>
            <a:r>
              <a:rPr lang="sr-Latn-RS" altLang="zh-CN" b="1" dirty="0">
                <a:latin typeface="Arial" panose="020B0604020202020204" pitchFamily="34" charset="0"/>
                <a:ea typeface="Arial" panose="020B0604020202020204" pitchFamily="34" charset="0"/>
                <a:sym typeface="+mn-ea"/>
              </a:rPr>
              <a:t> health services available and accessible and for implementing policies that promote and protect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well-being. Numerous comparative analyses of health systems have demonstrated that PHC is the most </a:t>
            </a:r>
            <a:r>
              <a:rPr lang="sr-Latn-RS" altLang="zh-CN" b="1" dirty="0" err="1">
                <a:latin typeface="Arial" panose="020B0604020202020204" pitchFamily="34" charset="0"/>
                <a:ea typeface="Arial" panose="020B0604020202020204" pitchFamily="34" charset="0"/>
                <a:sym typeface="+mn-ea"/>
              </a:rPr>
              <a:t>equitable</a:t>
            </a:r>
            <a:r>
              <a:rPr lang="sr-Latn-RS" altLang="zh-CN" b="1" dirty="0">
                <a:latin typeface="Arial" panose="020B0604020202020204" pitchFamily="34" charset="0"/>
                <a:ea typeface="Arial" panose="020B0604020202020204" pitchFamily="34" charset="0"/>
                <a:sym typeface="+mn-ea"/>
              </a:rPr>
              <a:t>, efficient and effective strategy to enhance the health of populations.While the delivery of high quality and safe primary care is critical to a PHC approach, it is not sufficient. </a:t>
            </a:r>
            <a:r>
              <a:rPr lang="sr-Latn-RS" altLang="zh-CN" b="1" dirty="0" err="1">
                <a:latin typeface="Arial" panose="020B0604020202020204" pitchFamily="34" charset="0"/>
                <a:ea typeface="Arial" panose="020B0604020202020204" pitchFamily="34" charset="0"/>
                <a:sym typeface="+mn-ea"/>
              </a:rPr>
              <a:t>Multisectoral</a:t>
            </a:r>
            <a:r>
              <a:rPr lang="sr-Latn-RS" altLang="zh-CN" b="1" dirty="0">
                <a:latin typeface="Arial" panose="020B0604020202020204" pitchFamily="34" charset="0"/>
                <a:ea typeface="Arial" panose="020B0604020202020204" pitchFamily="34" charset="0"/>
                <a:sym typeface="+mn-ea"/>
              </a:rPr>
              <a:t> policies and action, empowered people and communities, and essential public health functions are also required. Together these components provide the mechanism to achieve the highest attainable </a:t>
            </a:r>
          </a:p>
          <a:p>
            <a:pPr algn="just"/>
            <a:r>
              <a:rPr lang="sr-Latn-RS" altLang="zh-CN" b="1" dirty="0">
                <a:latin typeface="Arial" panose="020B0604020202020204" pitchFamily="34" charset="0"/>
                <a:ea typeface="Arial" panose="020B0604020202020204" pitchFamily="34" charset="0"/>
                <a:sym typeface="+mn-ea"/>
              </a:rPr>
              <a:t>standard of health and well-being for all.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656070" y="2140585"/>
            <a:ext cx="4808220" cy="4155818"/>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delivery of quality health services that respond to the needs and preferences of people, at both the population and individual level, is the first component of PHC. Services cover the full continuum from health promotion and disease prevention to treatment, rehabilitation, and palliative care and are delivered at individual or population level, as appropriate. Population-based and individual services are inherently complementary, the impact of each being augmented through integration and coordination with each other. Indeed, in many health systems, key population-based functions are delivered by the same primary care teams that are responsible for individual services </a:t>
            </a:r>
            <a:endParaRPr lang="sr-Cyrl-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(e.g. screening and reporting of sexually transmitted diseases, cancer screening, health education, health promotion, and behaviour change communication).</a:t>
            </a:r>
          </a:p>
        </p:txBody>
      </p:sp>
      <p:sp>
        <p:nvSpPr>
          <p:cNvPr id="24" name="文本框 3"/>
          <p:cNvSpPr txBox="1"/>
          <p:nvPr/>
        </p:nvSpPr>
        <p:spPr>
          <a:xfrm>
            <a:off x="747395" y="221615"/>
            <a:ext cx="5513705" cy="1198880"/>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Primary care and essential public</a:t>
            </a:r>
            <a:r>
              <a:rPr lang="sr-Latn-RS" sz="2400" b="1" dirty="0">
                <a:solidFill>
                  <a:schemeClr val="tx1">
                    <a:lumMod val="65000"/>
                    <a:lumOff val="35000"/>
                  </a:schemeClr>
                </a:solidFill>
                <a:latin typeface="Arial" panose="020B0604020202020204" pitchFamily="34" charset="0"/>
                <a:ea typeface="Arial" panose="020B0604020202020204" pitchFamily="34" charset="0"/>
              </a:rPr>
              <a:t> </a:t>
            </a:r>
            <a:r>
              <a:rPr sz="2400" b="1" dirty="0">
                <a:solidFill>
                  <a:schemeClr val="tx1">
                    <a:lumMod val="65000"/>
                    <a:lumOff val="35000"/>
                  </a:schemeClr>
                </a:solidFill>
                <a:latin typeface="Arial" panose="020B0604020202020204" pitchFamily="34" charset="0"/>
                <a:ea typeface="Arial" panose="020B0604020202020204" pitchFamily="34" charset="0"/>
              </a:rPr>
              <a:t>health </a:t>
            </a:r>
            <a:r>
              <a:rPr lang="sr-Latn-RS" sz="2400" b="1" dirty="0">
                <a:solidFill>
                  <a:schemeClr val="tx1">
                    <a:lumMod val="65000"/>
                    <a:lumOff val="35000"/>
                  </a:schemeClr>
                </a:solidFill>
                <a:latin typeface="Arial" panose="020B0604020202020204" pitchFamily="34" charset="0"/>
                <a:ea typeface="Arial" panose="020B0604020202020204" pitchFamily="34" charset="0"/>
              </a:rPr>
              <a:t> </a:t>
            </a:r>
            <a:r>
              <a:rPr sz="2400" b="1" dirty="0">
                <a:solidFill>
                  <a:schemeClr val="tx1">
                    <a:lumMod val="65000"/>
                    <a:lumOff val="35000"/>
                  </a:schemeClr>
                </a:solidFill>
                <a:latin typeface="Arial" panose="020B0604020202020204" pitchFamily="34" charset="0"/>
                <a:ea typeface="Arial" panose="020B0604020202020204" pitchFamily="34" charset="0"/>
              </a:rPr>
              <a:t>functions as the core of integrated health services</a:t>
            </a:r>
          </a:p>
        </p:txBody>
      </p:sp>
      <p:sp>
        <p:nvSpPr>
          <p:cNvPr id="30" name="Text Box 29"/>
          <p:cNvSpPr txBox="1"/>
          <p:nvPr/>
        </p:nvSpPr>
        <p:spPr>
          <a:xfrm>
            <a:off x="727710" y="5834380"/>
            <a:ext cx="5122545"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HEALTH CARE</a:t>
            </a:r>
          </a:p>
        </p:txBody>
      </p:sp>
      <p:pic>
        <p:nvPicPr>
          <p:cNvPr id="7" name="Picture Placeholder 6" descr="Picture-1"/>
          <p:cNvPicPr>
            <a:picLocks noGrp="1" noChangeAspect="1"/>
          </p:cNvPicPr>
          <p:nvPr>
            <p:ph type="pic" sz="quarter" idx="10"/>
          </p:nvPr>
        </p:nvPicPr>
        <p:blipFill>
          <a:blip r:embed="rId6"/>
          <a:srcRect b="1414"/>
          <a:stretch>
            <a:fillRect/>
          </a:stretch>
        </p:blipFill>
        <p:spPr>
          <a:xfrm>
            <a:off x="443230" y="1997075"/>
            <a:ext cx="5079365" cy="35426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626225" y="1692275"/>
            <a:ext cx="5189220" cy="3638753"/>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Primary care is the entry point to personal health services for the vast majority of health problems. An essential component of the health system, it also provides services with a family and community orientation, linking public health and personal health. Good quality primary care has been linked to increased access to services, better problem recognition and diagnostic accuracy, a reduction in avoidable hospitalization, better health outcomes (particularly in case-fatality rates and responsiveness of services), attenuation of wealth-based disparities in mortality, lower suicide rates, and a higher life expectancy  Quality primary care is evidence-informed, community-delivered and person-centred, provides the point of first contact, and ensures continuity, comprehensiveness and coordination</a:t>
            </a:r>
            <a:r>
              <a:rPr lang="sr-Cyrl-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p>
        </p:txBody>
      </p:sp>
      <p:sp>
        <p:nvSpPr>
          <p:cNvPr id="24" name="文本框 3"/>
          <p:cNvSpPr txBox="1"/>
          <p:nvPr/>
        </p:nvSpPr>
        <p:spPr>
          <a:xfrm>
            <a:off x="6463982" y="704317"/>
            <a:ext cx="5513705" cy="460375"/>
          </a:xfrm>
          <a:prstGeom prst="rect">
            <a:avLst/>
          </a:prstGeom>
          <a:noFill/>
          <a:ln w="9525">
            <a:noFill/>
          </a:ln>
        </p:spPr>
        <p:txBody>
          <a:bodyPr wrap="square" anchor="t">
            <a:spAutoFit/>
          </a:bodyPr>
          <a:lstStyle/>
          <a:p>
            <a:pPr algn="ctr"/>
            <a:r>
              <a:rPr lang="sr-Latn-RS" sz="2400" b="1" dirty="0">
                <a:solidFill>
                  <a:schemeClr val="tx1">
                    <a:lumMod val="65000"/>
                    <a:lumOff val="35000"/>
                  </a:schemeClr>
                </a:solidFill>
                <a:latin typeface="Arial" panose="020B0604020202020204" pitchFamily="34" charset="0"/>
                <a:ea typeface="Arial" panose="020B0604020202020204" pitchFamily="34" charset="0"/>
              </a:rPr>
              <a:t>Personal Services</a:t>
            </a:r>
          </a:p>
        </p:txBody>
      </p:sp>
      <p:sp>
        <p:nvSpPr>
          <p:cNvPr id="30" name="Text Box 29"/>
          <p:cNvSpPr txBox="1"/>
          <p:nvPr/>
        </p:nvSpPr>
        <p:spPr>
          <a:xfrm>
            <a:off x="6684010" y="5925820"/>
            <a:ext cx="5122545"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HEALTH CARE</a:t>
            </a:r>
          </a:p>
        </p:txBody>
      </p:sp>
      <p:pic>
        <p:nvPicPr>
          <p:cNvPr id="26" name="Content Placeholder 25" descr="1786663"/>
          <p:cNvPicPr>
            <a:picLocks noGrp="1" noChangeAspect="1"/>
          </p:cNvPicPr>
          <p:nvPr>
            <p:ph sz="half" idx="2"/>
          </p:nvPr>
        </p:nvPicPr>
        <p:blipFill>
          <a:blip r:embed="rId6"/>
          <a:stretch>
            <a:fillRect/>
          </a:stretch>
        </p:blipFill>
        <p:spPr>
          <a:xfrm>
            <a:off x="2878455" y="3757930"/>
            <a:ext cx="2432050" cy="2432050"/>
          </a:xfrm>
          <a:prstGeom prst="rect">
            <a:avLst/>
          </a:prstGeom>
        </p:spPr>
      </p:pic>
      <p:pic>
        <p:nvPicPr>
          <p:cNvPr id="27" name="Content Placeholder 26" descr="3196771"/>
          <p:cNvPicPr>
            <a:picLocks noGrp="1" noChangeAspect="1"/>
          </p:cNvPicPr>
          <p:nvPr>
            <p:ph sz="half" idx="1"/>
          </p:nvPr>
        </p:nvPicPr>
        <p:blipFill>
          <a:blip r:embed="rId7"/>
          <a:stretch>
            <a:fillRect/>
          </a:stretch>
        </p:blipFill>
        <p:spPr>
          <a:xfrm>
            <a:off x="896620" y="598805"/>
            <a:ext cx="2695575" cy="26955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98345" y="38227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First contact</a:t>
            </a:r>
          </a:p>
        </p:txBody>
      </p:sp>
      <p:sp>
        <p:nvSpPr>
          <p:cNvPr id="10" name="天启设计模板，盗取必究"/>
          <p:cNvSpPr/>
          <p:nvPr/>
        </p:nvSpPr>
        <p:spPr>
          <a:xfrm>
            <a:off x="3267710" y="2075815"/>
            <a:ext cx="6822440" cy="23799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75355" y="2155237"/>
            <a:ext cx="640715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Primary care should be the first point of contact for the large majority of disease prevention activities, as well as for acute and chronic health problems. The availability of quality primary care, particularly at the community level, contributes to the development of a committed therapeutic relationship, increasing the likelihood of timely consultation, improving continuity of care, and leading to better </a:t>
            </a:r>
            <a:r>
              <a:rPr lang="sr-Latn-RS" altLang="zh-CN" b="1" dirty="0" err="1">
                <a:latin typeface="Arial" panose="020B0604020202020204" pitchFamily="34" charset="0"/>
                <a:ea typeface="Arial" panose="020B0604020202020204" pitchFamily="34" charset="0"/>
                <a:sym typeface="+mn-ea"/>
              </a:rPr>
              <a:t>outcomes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over</a:t>
            </a:r>
            <a:r>
              <a:rPr lang="sr-Cyrl-RS" altLang="zh-CN" b="1" dirty="0">
                <a:latin typeface="Arial" panose="020B0604020202020204" pitchFamily="34" charset="0"/>
                <a:ea typeface="Arial" panose="020B0604020202020204" pitchFamily="34" charset="0"/>
                <a:sym typeface="+mn-ea"/>
              </a:rPr>
              <a:t> </a:t>
            </a:r>
            <a:r>
              <a:rPr lang="en-US" altLang="zh-CN" b="1" dirty="0">
                <a:latin typeface="Arial" panose="020B0604020202020204" pitchFamily="34" charset="0"/>
                <a:ea typeface="Arial" panose="020B0604020202020204" pitchFamily="34" charset="0"/>
                <a:sym typeface="+mn-ea"/>
              </a:rPr>
              <a:t>the</a:t>
            </a:r>
            <a:r>
              <a:rPr lang="sr-Latn-RS" altLang="zh-CN" b="1" dirty="0">
                <a:latin typeface="Arial" panose="020B0604020202020204" pitchFamily="34" charset="0"/>
                <a:ea typeface="Arial" panose="020B0604020202020204" pitchFamily="34" charset="0"/>
                <a:sym typeface="+mn-ea"/>
              </a:rPr>
              <a:t> time</a:t>
            </a:r>
            <a:r>
              <a:rPr lang="sr-Cyrl-R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pic>
        <p:nvPicPr>
          <p:cNvPr id="4" name="Picture 3" descr="Primary HealthCare new logo"/>
          <p:cNvPicPr>
            <a:picLocks noChangeAspect="1"/>
          </p:cNvPicPr>
          <p:nvPr/>
        </p:nvPicPr>
        <p:blipFill>
          <a:blip r:embed="rId7"/>
          <a:stretch>
            <a:fillRect/>
          </a:stretch>
        </p:blipFill>
        <p:spPr>
          <a:xfrm>
            <a:off x="4312920" y="4608830"/>
            <a:ext cx="4549140" cy="206629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1500505" y="1339795"/>
            <a:ext cx="9831705" cy="204447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For primary care to effectively provide first-contact coordinated care, a comprehensive array of services needs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to be readily available. This critical characteristic of effective primary care is strengthened when access to other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levels of care and services is always arranged through referral from primary care (gate-keeping) or when there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are financial incentives for seeking care at the primary level (e.g. little or no out-of-pocket payment). </a:t>
            </a:r>
            <a:endPar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Such arrangements can also improve continuity and ensure that subspecialized services are able to maximize their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function in the health system, rather than being overused for health needs that can be appropriately managed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 primary care, thus enhancing efficacy (67,68)</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1952307" y="538151"/>
            <a:ext cx="8775065" cy="460375"/>
          </a:xfrm>
          <a:prstGeom prst="rect">
            <a:avLst/>
          </a:prstGeom>
          <a:noFill/>
          <a:ln w="9525">
            <a:noFill/>
          </a:ln>
        </p:spPr>
        <p:txBody>
          <a:bodyPr wrap="square" anchor="t">
            <a:spAutoFit/>
          </a:bodyPr>
          <a:lstStyle/>
          <a:p>
            <a:pPr algn="ctr"/>
            <a:r>
              <a:rPr lang="sr-Latn-RS" sz="2400" b="1" dirty="0">
                <a:solidFill>
                  <a:schemeClr val="tx1">
                    <a:lumMod val="65000"/>
                    <a:lumOff val="35000"/>
                  </a:schemeClr>
                </a:solidFill>
                <a:latin typeface="Arial" panose="020B0604020202020204" pitchFamily="34" charset="0"/>
                <a:ea typeface="Arial" panose="020B0604020202020204" pitchFamily="34" charset="0"/>
              </a:rPr>
              <a:t>First contact</a:t>
            </a:r>
          </a:p>
        </p:txBody>
      </p:sp>
      <p:pic>
        <p:nvPicPr>
          <p:cNvPr id="3" name="Content Placeholder 2" descr="maxresdefault"/>
          <p:cNvPicPr>
            <a:picLocks noGrp="1" noChangeAspect="1"/>
          </p:cNvPicPr>
          <p:nvPr>
            <p:ph sz="half" idx="2"/>
          </p:nvPr>
        </p:nvPicPr>
        <p:blipFill>
          <a:blip r:embed="rId6"/>
          <a:stretch>
            <a:fillRect/>
          </a:stretch>
        </p:blipFill>
        <p:spPr>
          <a:xfrm>
            <a:off x="3358197" y="3428930"/>
            <a:ext cx="6116320" cy="33180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 y="565"/>
            <a:ext cx="12192001" cy="6858000"/>
            <a:chOff x="-1" y="-3880"/>
            <a:chExt cx="12192001"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6" name="文本框 3"/>
          <p:cNvSpPr txBox="1"/>
          <p:nvPr/>
        </p:nvSpPr>
        <p:spPr>
          <a:xfrm>
            <a:off x="3705860" y="993775"/>
            <a:ext cx="5414645" cy="46037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Comprehensiveness</a:t>
            </a:r>
          </a:p>
        </p:txBody>
      </p:sp>
      <p:grpSp>
        <p:nvGrpSpPr>
          <p:cNvPr id="41" name="组合 40"/>
          <p:cNvGrpSpPr/>
          <p:nvPr/>
        </p:nvGrpSpPr>
        <p:grpSpPr>
          <a:xfrm>
            <a:off x="1431925" y="2224268"/>
            <a:ext cx="9683115" cy="3983463"/>
            <a:chOff x="1388867" y="2942335"/>
            <a:chExt cx="9076656" cy="3983463"/>
          </a:xfrm>
        </p:grpSpPr>
        <p:sp>
          <p:nvSpPr>
            <p:cNvPr id="28" name="矩形 28"/>
            <p:cNvSpPr/>
            <p:nvPr/>
          </p:nvSpPr>
          <p:spPr>
            <a:xfrm>
              <a:off x="1388867" y="2942335"/>
              <a:ext cx="3171061" cy="2820067"/>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Comprehensiveness refers to the scope, breadth, and depth of primary care, including the competence to address health issues throughout the life course. Comprehensive primary care can respond to any health care need the individual may have, either through direct provision of care (for the vast majority of problems) or </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hrough referral to other levels of care or services.</a:t>
              </a:r>
            </a:p>
          </p:txBody>
        </p:sp>
        <p:sp>
          <p:nvSpPr>
            <p:cNvPr id="38" name="矩形 28"/>
            <p:cNvSpPr/>
            <p:nvPr/>
          </p:nvSpPr>
          <p:spPr>
            <a:xfrm>
              <a:off x="7381364" y="2942335"/>
              <a:ext cx="3084159" cy="3983463"/>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Comprehensiveness decreases unnecessary referrals, thereby supporting efficient allocation of resources and responsibilities within the health system and facilitating continuity and integration of care. Selective PHC (a </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l</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imited number of high-impact services to address some of the most prevalent health challenges in developing countries (33)) is not consistent with the need for comprehensiveness and is at odds with people-centred care and demand-driven services in the context of a life-course approach</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grpSp>
      <p:pic>
        <p:nvPicPr>
          <p:cNvPr id="33" name="Picture Placeholder 32" descr="mei_122019-17"/>
          <p:cNvPicPr>
            <a:picLocks noGrp="1" noChangeAspect="1"/>
          </p:cNvPicPr>
          <p:nvPr>
            <p:ph type="pic" sz="quarter" idx="10"/>
          </p:nvPr>
        </p:nvPicPr>
        <p:blipFill>
          <a:blip r:embed="rId6"/>
          <a:stretch>
            <a:fillRect/>
          </a:stretch>
        </p:blipFill>
        <p:spPr>
          <a:xfrm>
            <a:off x="5029200" y="2413635"/>
            <a:ext cx="2494327" cy="1995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789220" y="197940"/>
            <a:ext cx="9178290" cy="258445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BUDAPEST DECLARATION ON THE PROMOTION OF PRIMARY  HEALTH CARE</a:t>
            </a:r>
          </a:p>
        </p:txBody>
      </p:sp>
      <p:sp>
        <p:nvSpPr>
          <p:cNvPr id="17" name="天启设计模板，盗取必究"/>
          <p:cNvSpPr/>
          <p:nvPr/>
        </p:nvSpPr>
        <p:spPr>
          <a:xfrm>
            <a:off x="3589492" y="3425190"/>
            <a:ext cx="629031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827780" y="3761105"/>
            <a:ext cx="592709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Budapest Declaration on the Promotion of Primary Health Care" was adopted at the World Conference on Primary Health Care held in Budapest, Hungary, in September 2001. This declaration is a significant document that emphasized the importance and renewed commitment to the principles of primary health care (PHC) defined in the 1978 Alma-Ata Declaration.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5878830" y="1801150"/>
            <a:ext cx="6160770" cy="3337132"/>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Continuity of care results from the delivery </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of seamless coherent person-focused care over time across different care encounters and transitions of care</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Primary care </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is based on a commitment by health professionals and individuals to a long-term relationship based on mutual trust that facilitates continuity (relational continuity) and is further supported by evidence_x0002_based pathways of care (management continuity) and integrated information systems (informational continuity). Continuity has been linked to lower mortality, fewer emergency department visits and admissions, shorter hospital stays, lower health care costs, and improved patient satisfaction; it can also enhance accountability. Access and continuity should both be promoted. Achieving both will require more effective use of resources as demand for health services increases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6331426" y="629885"/>
            <a:ext cx="5513705" cy="460375"/>
          </a:xfrm>
          <a:prstGeom prst="rect">
            <a:avLst/>
          </a:prstGeom>
          <a:noFill/>
          <a:ln w="9525">
            <a:noFill/>
          </a:ln>
        </p:spPr>
        <p:txBody>
          <a:bodyPr wrap="square" anchor="t">
            <a:spAutoFit/>
          </a:bodyPr>
          <a:lstStyle/>
          <a:p>
            <a:pPr algn="ctr"/>
            <a:r>
              <a:rPr lang="sr-Latn-RS" sz="2400" b="1" dirty="0">
                <a:solidFill>
                  <a:schemeClr val="tx1">
                    <a:lumMod val="65000"/>
                    <a:lumOff val="35000"/>
                  </a:schemeClr>
                </a:solidFill>
                <a:latin typeface="Arial" panose="020B0604020202020204" pitchFamily="34" charset="0"/>
                <a:ea typeface="Arial" panose="020B0604020202020204" pitchFamily="34" charset="0"/>
              </a:rPr>
              <a:t>Continuity</a:t>
            </a:r>
          </a:p>
        </p:txBody>
      </p:sp>
      <p:sp>
        <p:nvSpPr>
          <p:cNvPr id="30" name="Text Box 29"/>
          <p:cNvSpPr txBox="1"/>
          <p:nvPr/>
        </p:nvSpPr>
        <p:spPr>
          <a:xfrm>
            <a:off x="6684010" y="5925820"/>
            <a:ext cx="5122545"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HEALTH CARE</a:t>
            </a:r>
          </a:p>
        </p:txBody>
      </p:sp>
      <p:pic>
        <p:nvPicPr>
          <p:cNvPr id="4" name="Content Placeholder 3" descr="GCixPkTf9RNG9r.iiPLFdg_b (1)"/>
          <p:cNvPicPr>
            <a:picLocks noGrp="1" noChangeAspect="1"/>
          </p:cNvPicPr>
          <p:nvPr>
            <p:ph sz="half" idx="1"/>
          </p:nvPr>
        </p:nvPicPr>
        <p:blipFill>
          <a:blip r:embed="rId6"/>
          <a:stretch>
            <a:fillRect/>
          </a:stretch>
        </p:blipFill>
        <p:spPr>
          <a:xfrm>
            <a:off x="492760" y="2263140"/>
            <a:ext cx="5181600" cy="2331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5891" y="-3619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25" name="组合 24"/>
          <p:cNvGrpSpPr/>
          <p:nvPr/>
        </p:nvGrpSpPr>
        <p:grpSpPr>
          <a:xfrm>
            <a:off x="263762" y="1837937"/>
            <a:ext cx="3626485" cy="4983417"/>
            <a:chOff x="1648185" y="3145403"/>
            <a:chExt cx="3626485" cy="4983417"/>
          </a:xfrm>
        </p:grpSpPr>
        <p:sp>
          <p:nvSpPr>
            <p:cNvPr id="26" name="矩形 28"/>
            <p:cNvSpPr/>
            <p:nvPr/>
          </p:nvSpPr>
          <p:spPr>
            <a:xfrm>
              <a:off x="1648185" y="3585204"/>
              <a:ext cx="3626485" cy="4543616"/>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One of the essential functions of primary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care is to coordinate service delivery across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whole spectrum of health and social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care services, including mental health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services, long-term and social care, through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integrated, functional, and mutually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supportive arrangements (including referral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systems) for transitions and</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information_x0002_sharing along evidence-based care pathways. Coordination decreases the well_x0002_known risks at transition points (from home </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to clinic and from hospital to clinic). It should also ensure seamless transitions between the public and private sectors – both profit and non-profit  as necessary.</a:t>
              </a:r>
            </a:p>
          </p:txBody>
        </p:sp>
        <p:sp>
          <p:nvSpPr>
            <p:cNvPr id="27" name="天启设计模板，盗取必究"/>
            <p:cNvSpPr txBox="1"/>
            <p:nvPr/>
          </p:nvSpPr>
          <p:spPr>
            <a:xfrm>
              <a:off x="1809078" y="3145403"/>
              <a:ext cx="3184525" cy="24574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Coordination</a:t>
              </a:r>
            </a:p>
          </p:txBody>
        </p:sp>
      </p:grpSp>
      <p:grpSp>
        <p:nvGrpSpPr>
          <p:cNvPr id="31" name="组合 30"/>
          <p:cNvGrpSpPr/>
          <p:nvPr/>
        </p:nvGrpSpPr>
        <p:grpSpPr>
          <a:xfrm>
            <a:off x="4314190" y="2268220"/>
            <a:ext cx="3624580" cy="4107180"/>
            <a:chOff x="2396313" y="4019225"/>
            <a:chExt cx="3114675" cy="4107180"/>
          </a:xfrm>
        </p:grpSpPr>
        <p:sp>
          <p:nvSpPr>
            <p:cNvPr id="32" name="矩形 28"/>
            <p:cNvSpPr/>
            <p:nvPr/>
          </p:nvSpPr>
          <p:spPr>
            <a:xfrm>
              <a:off x="2396313" y="4337995"/>
              <a:ext cx="3114675" cy="378841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Effective primary care is centred on the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whole person, in health and in sickness,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taking into consideration the full physical,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mental, and social circumstances rather than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focusing on a specific organ, stage of life, or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subpopulation. The person-centred nature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of effective primary care aligns with the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central role of people in PHC and supports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use of patient-centred measures in its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evaluation. Because primary care is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comprehensive, coordinated and person_x0002_centred, it is ideally suited to respond to the challenges of multimorbidity.</a:t>
              </a: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Person-centredness</a:t>
              </a:r>
            </a:p>
          </p:txBody>
        </p:sp>
      </p:grpSp>
      <p:sp>
        <p:nvSpPr>
          <p:cNvPr id="35" name="矩形 28"/>
          <p:cNvSpPr/>
          <p:nvPr/>
        </p:nvSpPr>
        <p:spPr>
          <a:xfrm>
            <a:off x="8289925" y="1452880"/>
            <a:ext cx="3425190" cy="52965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For many people, herbal medicine, traditional treatments, and traditional </a:t>
            </a: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practitioners are the main sources of health care. Appropriate integration of evidence-based, safe and effective traditional medicine as part of primary care can lead to better health outcomes and economic advantages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Traditional medicine draws on and enhances societal knowledge of health preservation and management, supporting the vision of a knowledge-based healthy society equipped for self-care. In many countries, traditional medicine has been effectively integrated with allopathic interventions. Traditional medicine has been shown to be effective in areas such as NCD management, palliative care, rehabilitation, several neglected tropical diseases, mental health and the care of the elderly</a:t>
            </a:r>
            <a:r>
              <a:rPr lang="en-U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pic>
        <p:nvPicPr>
          <p:cNvPr id="4" name="Content Placeholder 3" descr="patient_centred2"/>
          <p:cNvPicPr>
            <a:picLocks noGrp="1" noChangeAspect="1"/>
          </p:cNvPicPr>
          <p:nvPr>
            <p:ph sz="half" idx="2"/>
          </p:nvPr>
        </p:nvPicPr>
        <p:blipFill>
          <a:blip r:embed="rId6"/>
          <a:srcRect l="10617" t="762" r="8395" b="3048"/>
          <a:stretch>
            <a:fillRect/>
          </a:stretch>
        </p:blipFill>
        <p:spPr>
          <a:xfrm>
            <a:off x="3647440" y="1"/>
            <a:ext cx="4291330" cy="1903892"/>
          </a:xfrm>
          <a:prstGeom prst="rect">
            <a:avLst/>
          </a:prstGeom>
        </p:spPr>
      </p:pic>
    </p:spTree>
  </p:cSld>
  <p:clrMapOvr>
    <a:masterClrMapping/>
  </p:clrMapOvr>
  <p:transition advTm="0">
    <p:comb/>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56435" y="213995"/>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Population-based services</a:t>
            </a:r>
          </a:p>
        </p:txBody>
      </p:sp>
      <p:sp>
        <p:nvSpPr>
          <p:cNvPr id="17" name="天启设计模板，盗取必究"/>
          <p:cNvSpPr/>
          <p:nvPr/>
        </p:nvSpPr>
        <p:spPr>
          <a:xfrm>
            <a:off x="3274695" y="1524000"/>
            <a:ext cx="7240270" cy="17951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61045" y="1405909"/>
            <a:ext cx="7107555" cy="203132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Population-based services employ a public health approach to improve health and well-being on a large scale. The public health functions specifically relevant to a PHC approach and closely linked to primary care are health protection, health promotion, and disease prevention (service delivery), surveillance and response, and emergency preparedness (</a:t>
            </a:r>
            <a:r>
              <a:rPr lang="sr-Latn-RS" altLang="zh-CN" b="1" dirty="0" err="1">
                <a:latin typeface="Arial" panose="020B0604020202020204" pitchFamily="34" charset="0"/>
                <a:ea typeface="Arial" panose="020B0604020202020204" pitchFamily="34" charset="0"/>
                <a:sym typeface="+mn-ea"/>
              </a:rPr>
              <a:t>intelligence</a:t>
            </a:r>
            <a:r>
              <a:rPr lang="sr-Latn-RS" altLang="zh-CN" b="1" dirty="0">
                <a:latin typeface="Arial" panose="020B0604020202020204" pitchFamily="34" charset="0"/>
                <a:ea typeface="Arial" panose="020B0604020202020204" pitchFamily="34" charset="0"/>
                <a:sym typeface="+mn-ea"/>
              </a:rPr>
              <a:t>)</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pic>
        <p:nvPicPr>
          <p:cNvPr id="3" name="Picture 2" descr="population-health-management"/>
          <p:cNvPicPr>
            <a:picLocks noChangeAspect="1"/>
          </p:cNvPicPr>
          <p:nvPr/>
        </p:nvPicPr>
        <p:blipFill>
          <a:blip r:embed="rId7"/>
          <a:srcRect l="6824" t="9197" r="6527" b="10087"/>
          <a:stretch>
            <a:fillRect/>
          </a:stretch>
        </p:blipFill>
        <p:spPr>
          <a:xfrm>
            <a:off x="4978324" y="3430904"/>
            <a:ext cx="3674821" cy="3423285"/>
          </a:xfrm>
          <a:prstGeom prst="ellipse">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2183" y="121704"/>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protection</a:t>
            </a:r>
          </a:p>
        </p:txBody>
      </p:sp>
      <p:sp>
        <p:nvSpPr>
          <p:cNvPr id="10" name="天启设计模板，盗取必究"/>
          <p:cNvSpPr/>
          <p:nvPr/>
        </p:nvSpPr>
        <p:spPr>
          <a:xfrm>
            <a:off x="3380105" y="1287780"/>
            <a:ext cx="6822440" cy="237363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208655"/>
            <a:ext cx="6407150" cy="2585323"/>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 protection includes risk assessment, and supervision of enforcement and control of activities for minimizing exposure to health hazards in order to protect the population, by ensuring environmental, toxicological, </a:t>
            </a:r>
            <a:r>
              <a:rPr lang="sr-Latn-RS" altLang="zh-CN" b="1" dirty="0" err="1">
                <a:latin typeface="Arial" panose="020B0604020202020204" pitchFamily="34" charset="0"/>
                <a:ea typeface="Arial" panose="020B0604020202020204" pitchFamily="34" charset="0"/>
                <a:sym typeface="+mn-ea"/>
              </a:rPr>
              <a:t>road</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food safety. It overlaps with health care delivery through patient safety, and with self-care through consumer safety. Health protection shapes the physical and social environment to allow people to live </a:t>
            </a:r>
            <a:r>
              <a:rPr lang="sr-Latn-RS" altLang="zh-CN" b="1" dirty="0" err="1">
                <a:latin typeface="Arial" panose="020B0604020202020204" pitchFamily="34" charset="0"/>
                <a:ea typeface="Arial" panose="020B0604020202020204" pitchFamily="34" charset="0"/>
                <a:sym typeface="+mn-ea"/>
              </a:rPr>
              <a:t>healthy</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lives</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pic>
        <p:nvPicPr>
          <p:cNvPr id="2" name="Picture 1" descr="health-protection-icon-cartoon-style-vector-10924497"/>
          <p:cNvPicPr>
            <a:picLocks noChangeAspect="1"/>
          </p:cNvPicPr>
          <p:nvPr/>
        </p:nvPicPr>
        <p:blipFill>
          <a:blip r:embed="rId7"/>
          <a:srcRect b="9481"/>
          <a:stretch>
            <a:fillRect/>
          </a:stretch>
        </p:blipFill>
        <p:spPr>
          <a:xfrm>
            <a:off x="5434965" y="3916011"/>
            <a:ext cx="2957195" cy="289115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128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838325" y="254635"/>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promotion</a:t>
            </a:r>
          </a:p>
        </p:txBody>
      </p:sp>
      <p:sp>
        <p:nvSpPr>
          <p:cNvPr id="17" name="天启设计模板，盗取必究"/>
          <p:cNvSpPr/>
          <p:nvPr/>
        </p:nvSpPr>
        <p:spPr>
          <a:xfrm>
            <a:off x="3332480" y="1593850"/>
            <a:ext cx="7240270" cy="2203450"/>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1680845"/>
            <a:ext cx="7107555" cy="203132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While health protection guards against potential threats to good health, health promotion enables people to have more control over their own health, through better health literacy and improved ability to provide self-care and care for others. </a:t>
            </a:r>
            <a:endParaRPr lang="en-US" altLang="zh-CN" b="1" dirty="0">
              <a:latin typeface="Arial" panose="020B0604020202020204" pitchFamily="34" charset="0"/>
              <a:ea typeface="Arial" panose="020B0604020202020204" pitchFamily="34" charset="0"/>
              <a:sym typeface="+mn-ea"/>
            </a:endParaRPr>
          </a:p>
          <a:p>
            <a:pPr algn="just"/>
            <a:r>
              <a:rPr lang="sr-Latn-RS" altLang="zh-CN" b="1" dirty="0">
                <a:latin typeface="Arial" panose="020B0604020202020204" pitchFamily="34" charset="0"/>
                <a:ea typeface="Arial" panose="020B0604020202020204" pitchFamily="34" charset="0"/>
                <a:sym typeface="+mn-ea"/>
              </a:rPr>
              <a:t>In addition, health promotion aims to create health_x0002_enhancing physical and social environments through a wide range of </a:t>
            </a:r>
            <a:r>
              <a:rPr lang="sr-Latn-RS" altLang="zh-CN" b="1" dirty="0" err="1">
                <a:latin typeface="Arial" panose="020B0604020202020204" pitchFamily="34" charset="0"/>
                <a:ea typeface="Arial" panose="020B0604020202020204" pitchFamily="34" charset="0"/>
                <a:sym typeface="+mn-ea"/>
              </a:rPr>
              <a:t>social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environmental interventions.</a:t>
            </a:r>
          </a:p>
        </p:txBody>
      </p:sp>
      <p:pic>
        <p:nvPicPr>
          <p:cNvPr id="2" name="Picture 1" descr="health-promotion-slide1"/>
          <p:cNvPicPr>
            <a:picLocks noChangeAspect="1"/>
          </p:cNvPicPr>
          <p:nvPr/>
        </p:nvPicPr>
        <p:blipFill>
          <a:blip r:embed="rId7"/>
          <a:stretch>
            <a:fillRect/>
          </a:stretch>
        </p:blipFill>
        <p:spPr>
          <a:xfrm>
            <a:off x="3891280" y="4007324"/>
            <a:ext cx="5974079" cy="284686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041255" y="12526"/>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Disease prevention</a:t>
            </a:r>
          </a:p>
        </p:txBody>
      </p:sp>
      <p:sp>
        <p:nvSpPr>
          <p:cNvPr id="10" name="天启设计模板，盗取必究"/>
          <p:cNvSpPr/>
          <p:nvPr/>
        </p:nvSpPr>
        <p:spPr>
          <a:xfrm>
            <a:off x="3380105" y="1287780"/>
            <a:ext cx="6822440" cy="237363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321435"/>
            <a:ext cx="6407150" cy="230695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Disease prevention is delivered at both the individual and the population level and in many settings is linked to health promotion and health care delivery. </a:t>
            </a:r>
          </a:p>
          <a:p>
            <a:pPr algn="just"/>
            <a:r>
              <a:rPr lang="sr-Latn-RS" altLang="zh-CN" b="1" dirty="0">
                <a:latin typeface="Arial" panose="020B0604020202020204" pitchFamily="34" charset="0"/>
                <a:ea typeface="Arial" panose="020B0604020202020204" pitchFamily="34" charset="0"/>
                <a:sym typeface="+mn-ea"/>
              </a:rPr>
              <a:t>Disease prevention has been shown to be an essential stepping stone to achieve health and well-being, responding to clearly established and </a:t>
            </a:r>
            <a:r>
              <a:rPr lang="sr-Latn-RS" altLang="zh-CN" b="1" dirty="0" err="1">
                <a:latin typeface="Arial" panose="020B0604020202020204" pitchFamily="34" charset="0"/>
                <a:ea typeface="Arial" panose="020B0604020202020204" pitchFamily="34" charset="0"/>
                <a:sym typeface="+mn-ea"/>
              </a:rPr>
              <a:t>universal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needs; as such it is an integral part of UHC and should be planned, coordinated and resourced as </a:t>
            </a:r>
            <a:r>
              <a:rPr lang="sr-Latn-RS" altLang="zh-CN" b="1" dirty="0" err="1">
                <a:latin typeface="Arial" panose="020B0604020202020204" pitchFamily="34" charset="0"/>
                <a:ea typeface="Arial" panose="020B0604020202020204" pitchFamily="34" charset="0"/>
                <a:sym typeface="+mn-ea"/>
              </a:rPr>
              <a:t>such</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pic>
        <p:nvPicPr>
          <p:cNvPr id="3" name="Picture 2" descr="preventive-care-hub"/>
          <p:cNvPicPr>
            <a:picLocks noChangeAspect="1"/>
          </p:cNvPicPr>
          <p:nvPr/>
        </p:nvPicPr>
        <p:blipFill>
          <a:blip r:embed="rId7"/>
          <a:stretch>
            <a:fillRect/>
          </a:stretch>
        </p:blipFill>
        <p:spPr>
          <a:xfrm>
            <a:off x="4308840" y="3901439"/>
            <a:ext cx="4643119" cy="2910003"/>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128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55445" y="254000"/>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Surveillance and response</a:t>
            </a:r>
          </a:p>
        </p:txBody>
      </p:sp>
      <p:sp>
        <p:nvSpPr>
          <p:cNvPr id="17" name="天启设计模板，盗取必究"/>
          <p:cNvSpPr/>
          <p:nvPr/>
        </p:nvSpPr>
        <p:spPr>
          <a:xfrm>
            <a:off x="3332480" y="1593850"/>
            <a:ext cx="7240270" cy="14522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1680845"/>
            <a:ext cx="7107555"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Surveillance and response combine monitoring and prevention, and highlight the importance of readily usable health information at the population and community level, including through engagement of primary care </a:t>
            </a:r>
            <a:r>
              <a:rPr lang="sr-Latn-RS" altLang="zh-CN" b="1" dirty="0" err="1">
                <a:latin typeface="Arial" panose="020B0604020202020204" pitchFamily="34" charset="0"/>
                <a:ea typeface="Arial" panose="020B0604020202020204" pitchFamily="34" charset="0"/>
                <a:sym typeface="+mn-ea"/>
              </a:rPr>
              <a:t>workers</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pic>
        <p:nvPicPr>
          <p:cNvPr id="3" name="Picture 2" descr="преузимање (2)"/>
          <p:cNvPicPr>
            <a:picLocks noChangeAspect="1"/>
          </p:cNvPicPr>
          <p:nvPr/>
        </p:nvPicPr>
        <p:blipFill>
          <a:blip r:embed="rId7"/>
          <a:stretch>
            <a:fillRect/>
          </a:stretch>
        </p:blipFill>
        <p:spPr>
          <a:xfrm>
            <a:off x="3713279" y="3133091"/>
            <a:ext cx="6111958" cy="370197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4720" y="33147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Emergency preparedness</a:t>
            </a:r>
          </a:p>
        </p:txBody>
      </p:sp>
      <p:sp>
        <p:nvSpPr>
          <p:cNvPr id="2" name="Text Box 1"/>
          <p:cNvSpPr txBox="1"/>
          <p:nvPr/>
        </p:nvSpPr>
        <p:spPr>
          <a:xfrm>
            <a:off x="2499360" y="1339215"/>
            <a:ext cx="8449945" cy="2585323"/>
          </a:xfrm>
          <a:prstGeom prst="rect">
            <a:avLst/>
          </a:prstGeom>
          <a:noFill/>
        </p:spPr>
        <p:txBody>
          <a:bodyPr wrap="square" rtlCol="0">
            <a:spAutoFit/>
          </a:bodyPr>
          <a:lstStyle/>
          <a:p>
            <a:pPr algn="just"/>
            <a:r>
              <a:rPr lang="sr-Latn-RS" altLang="en-US" b="1" dirty="0" err="1">
                <a:latin typeface="Arial" panose="020B0604020202020204" pitchFamily="34" charset="0"/>
                <a:cs typeface="Arial" panose="020B0604020202020204" pitchFamily="34" charset="0"/>
              </a:rPr>
              <a:t>Emergency</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preparedness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aims</a:t>
            </a:r>
            <a:r>
              <a:rPr lang="sr-Latn-RS" altLang="en-US" b="1" dirty="0">
                <a:latin typeface="Arial" panose="020B0604020202020204" pitchFamily="34" charset="0"/>
                <a:cs typeface="Arial" panose="020B0604020202020204" pitchFamily="34" charset="0"/>
              </a:rPr>
              <a:t> to </a:t>
            </a:r>
            <a:r>
              <a:rPr lang="sr-Latn-RS" altLang="en-US" b="1" dirty="0" err="1">
                <a:latin typeface="Arial" panose="020B0604020202020204" pitchFamily="34" charset="0"/>
                <a:cs typeface="Arial" panose="020B0604020202020204" pitchFamily="34" charset="0"/>
              </a:rPr>
              <a:t>address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unforeseen</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catastrophic</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circumstances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that</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create</a:t>
            </a:r>
            <a:r>
              <a:rPr lang="sr-Latn-RS" altLang="en-US" b="1" dirty="0">
                <a:latin typeface="Arial" panose="020B0604020202020204" pitchFamily="34" charset="0"/>
                <a:cs typeface="Arial" panose="020B0604020202020204" pitchFamily="34" charset="0"/>
              </a:rPr>
              <a:t> a </a:t>
            </a:r>
            <a:r>
              <a:rPr lang="sr-Latn-RS" altLang="en-US" b="1" dirty="0" err="1">
                <a:latin typeface="Arial" panose="020B0604020202020204" pitchFamily="34" charset="0"/>
                <a:cs typeface="Arial" panose="020B0604020202020204" pitchFamily="34" charset="0"/>
              </a:rPr>
              <a:t>surge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of</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demand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for</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health</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services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strain</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resources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infrastructure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This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function</a:t>
            </a:r>
            <a:r>
              <a:rPr lang="sr-Latn-RS" altLang="en-US" b="1" dirty="0">
                <a:latin typeface="Arial" panose="020B0604020202020204" pitchFamily="34" charset="0"/>
                <a:cs typeface="Arial" panose="020B0604020202020204" pitchFamily="34" charset="0"/>
              </a:rPr>
              <a:t> is </a:t>
            </a:r>
            <a:r>
              <a:rPr lang="sr-Latn-RS" altLang="en-US" b="1" dirty="0" err="1">
                <a:latin typeface="Arial" panose="020B0604020202020204" pitchFamily="34" charset="0"/>
                <a:cs typeface="Arial" panose="020B0604020202020204" pitchFamily="34" charset="0"/>
              </a:rPr>
              <a:t>important</a:t>
            </a:r>
            <a:r>
              <a:rPr lang="sr-Latn-RS" altLang="en-US" b="1" dirty="0">
                <a:latin typeface="Arial" panose="020B0604020202020204" pitchFamily="34" charset="0"/>
                <a:cs typeface="Arial" panose="020B0604020202020204" pitchFamily="34" charset="0"/>
              </a:rPr>
              <a:t> in </a:t>
            </a:r>
            <a:r>
              <a:rPr lang="sr-Latn-RS" altLang="en-US" b="1" dirty="0" err="1">
                <a:latin typeface="Arial" panose="020B0604020202020204" pitchFamily="34" charset="0"/>
                <a:cs typeface="Arial" panose="020B0604020202020204" pitchFamily="34" charset="0"/>
              </a:rPr>
              <a:t>both</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well-established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systems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those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that</a:t>
            </a:r>
            <a:r>
              <a:rPr lang="sr-Latn-RS" altLang="en-US" b="1" dirty="0">
                <a:latin typeface="Arial" panose="020B0604020202020204" pitchFamily="34" charset="0"/>
                <a:cs typeface="Arial" panose="020B0604020202020204" pitchFamily="34" charset="0"/>
              </a:rPr>
              <a:t> are </a:t>
            </a:r>
            <a:r>
              <a:rPr lang="sr-Latn-RS" altLang="en-US" b="1" dirty="0" err="1">
                <a:latin typeface="Arial" panose="020B0604020202020204" pitchFamily="34" charset="0"/>
                <a:cs typeface="Arial" panose="020B0604020202020204" pitchFamily="34" charset="0"/>
              </a:rPr>
              <a:t>precarious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or</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known</a:t>
            </a:r>
            <a:r>
              <a:rPr lang="sr-Latn-RS" altLang="en-US" b="1" dirty="0">
                <a:latin typeface="Arial" panose="020B0604020202020204" pitchFamily="34" charset="0"/>
                <a:cs typeface="Arial" panose="020B0604020202020204" pitchFamily="34" charset="0"/>
              </a:rPr>
              <a:t> to be at </a:t>
            </a:r>
            <a:r>
              <a:rPr lang="sr-Latn-RS" altLang="en-US" b="1" dirty="0" err="1">
                <a:latin typeface="Arial" panose="020B0604020202020204" pitchFamily="34" charset="0"/>
                <a:cs typeface="Arial" panose="020B0604020202020204" pitchFamily="34" charset="0"/>
              </a:rPr>
              <a:t>risk</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of</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disruption</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for</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example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by</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environmental</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disasters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or</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conflict</a:t>
            </a:r>
            <a:r>
              <a:rPr lang="sr-Latn-RS" altLang="en-US" b="1" dirty="0">
                <a:latin typeface="Arial" panose="020B0604020202020204" pitchFamily="34" charset="0"/>
                <a:cs typeface="Arial" panose="020B0604020202020204" pitchFamily="34" charset="0"/>
              </a:rPr>
              <a:t>. A </a:t>
            </a:r>
            <a:r>
              <a:rPr lang="sr-Latn-RS" altLang="en-US" b="1" dirty="0" err="1">
                <a:latin typeface="Arial" panose="020B0604020202020204" pitchFamily="34" charset="0"/>
                <a:cs typeface="Arial" panose="020B0604020202020204" pitchFamily="34" charset="0"/>
              </a:rPr>
              <a:t>strong</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well</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trained</a:t>
            </a:r>
            <a:r>
              <a:rPr lang="sr-Latn-RS" altLang="en-US" b="1" dirty="0">
                <a:latin typeface="Arial" panose="020B0604020202020204" pitchFamily="34" charset="0"/>
                <a:cs typeface="Arial" panose="020B0604020202020204" pitchFamily="34" charset="0"/>
              </a:rPr>
              <a:t> PHC </a:t>
            </a:r>
            <a:r>
              <a:rPr lang="sr-Latn-RS" altLang="en-US" b="1" dirty="0" err="1">
                <a:latin typeface="Arial" panose="020B0604020202020204" pitchFamily="34" charset="0"/>
                <a:cs typeface="Arial" panose="020B0604020202020204" pitchFamily="34" charset="0"/>
              </a:rPr>
              <a:t>workforce</a:t>
            </a:r>
            <a:r>
              <a:rPr lang="sr-Latn-RS" altLang="en-US" b="1" dirty="0">
                <a:latin typeface="Arial" panose="020B0604020202020204" pitchFamily="34" charset="0"/>
                <a:cs typeface="Arial" panose="020B0604020202020204" pitchFamily="34" charset="0"/>
              </a:rPr>
              <a:t> is </a:t>
            </a:r>
            <a:r>
              <a:rPr lang="sr-Latn-RS" altLang="en-US" b="1" dirty="0" err="1">
                <a:latin typeface="Arial" panose="020B0604020202020204" pitchFamily="34" charset="0"/>
                <a:cs typeface="Arial" panose="020B0604020202020204" pitchFamily="34" charset="0"/>
              </a:rPr>
              <a:t>needed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during</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emergencies</a:t>
            </a:r>
            <a:r>
              <a:rPr lang="sr-Latn-RS" altLang="en-US" b="1" dirty="0">
                <a:latin typeface="Arial" panose="020B0604020202020204" pitchFamily="34" charset="0"/>
                <a:cs typeface="Arial" panose="020B0604020202020204" pitchFamily="34" charset="0"/>
              </a:rPr>
              <a:t> to </a:t>
            </a:r>
            <a:r>
              <a:rPr lang="sr-Latn-RS" altLang="en-US" b="1" dirty="0" err="1">
                <a:latin typeface="Arial" panose="020B0604020202020204" pitchFamily="34" charset="0"/>
                <a:cs typeface="Arial" panose="020B0604020202020204" pitchFamily="34" charset="0"/>
              </a:rPr>
              <a:t>ensure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that</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health</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system</a:t>
            </a:r>
            <a:r>
              <a:rPr lang="sr-Latn-RS" altLang="en-US" b="1" dirty="0">
                <a:latin typeface="Arial" panose="020B0604020202020204" pitchFamily="34" charset="0"/>
                <a:cs typeface="Arial" panose="020B0604020202020204" pitchFamily="34" charset="0"/>
              </a:rPr>
              <a:t> is </a:t>
            </a:r>
            <a:r>
              <a:rPr lang="sr-Latn-RS" altLang="en-US" b="1" dirty="0" err="1">
                <a:latin typeface="Arial" panose="020B0604020202020204" pitchFamily="34" charset="0"/>
                <a:cs typeface="Arial" panose="020B0604020202020204" pitchFamily="34" charset="0"/>
              </a:rPr>
              <a:t>responsive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adaptable</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to </a:t>
            </a:r>
            <a:r>
              <a:rPr lang="sr-Latn-RS" altLang="en-US" b="1" dirty="0" err="1">
                <a:latin typeface="Arial" panose="020B0604020202020204" pitchFamily="34" charset="0"/>
                <a:cs typeface="Arial" panose="020B0604020202020204" pitchFamily="34" charset="0"/>
              </a:rPr>
              <a:t>help</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with</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planning</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thus</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helping</a:t>
            </a:r>
            <a:r>
              <a:rPr lang="sr-Latn-RS" altLang="en-US" b="1" dirty="0">
                <a:latin typeface="Arial" panose="020B0604020202020204" pitchFamily="34" charset="0"/>
                <a:cs typeface="Arial" panose="020B0604020202020204" pitchFamily="34" charset="0"/>
              </a:rPr>
              <a:t> to </a:t>
            </a:r>
            <a:r>
              <a:rPr lang="sr-Latn-RS" altLang="en-US" b="1" dirty="0" err="1">
                <a:latin typeface="Arial" panose="020B0604020202020204" pitchFamily="34" charset="0"/>
                <a:cs typeface="Arial" panose="020B0604020202020204" pitchFamily="34" charset="0"/>
              </a:rPr>
              <a:t>avoid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the</a:t>
            </a:r>
            <a:r>
              <a:rPr lang="sr-Latn-RS" altLang="en-US" b="1" dirty="0">
                <a:latin typeface="Arial" panose="020B0604020202020204" pitchFamily="34" charset="0"/>
                <a:cs typeface="Arial" panose="020B0604020202020204" pitchFamily="34" charset="0"/>
              </a:rPr>
              <a:t> rapid </a:t>
            </a:r>
            <a:r>
              <a:rPr lang="sr-Latn-RS" altLang="en-US" b="1" dirty="0" err="1">
                <a:latin typeface="Arial" panose="020B0604020202020204" pitchFamily="34" charset="0"/>
                <a:cs typeface="Arial" panose="020B0604020202020204" pitchFamily="34" charset="0"/>
              </a:rPr>
              <a:t>and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uncontrolled</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depletion</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of</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health</a:t>
            </a:r>
            <a:r>
              <a:rPr lang="sr-Latn-RS" altLang="en-US" b="1" dirty="0">
                <a:latin typeface="Arial" panose="020B0604020202020204" pitchFamily="34" charset="0"/>
                <a:cs typeface="Arial" panose="020B0604020202020204" pitchFamily="34" charset="0"/>
              </a:rPr>
              <a:t> </a:t>
            </a:r>
            <a:r>
              <a:rPr lang="sr-Latn-RS" altLang="en-US" b="1" dirty="0" err="1">
                <a:latin typeface="Arial" panose="020B0604020202020204" pitchFamily="34" charset="0"/>
                <a:cs typeface="Arial" panose="020B0604020202020204" pitchFamily="34" charset="0"/>
              </a:rPr>
              <a:t>resources</a:t>
            </a:r>
            <a:r>
              <a:rPr lang="sr-Latn-RS" altLang="en-US" b="1" dirty="0">
                <a:latin typeface="Arial" panose="020B0604020202020204" pitchFamily="34" charset="0"/>
                <a:cs typeface="Arial" panose="020B0604020202020204" pitchFamily="34" charset="0"/>
              </a:rPr>
              <a:t>.</a:t>
            </a:r>
          </a:p>
        </p:txBody>
      </p:sp>
      <p:pic>
        <p:nvPicPr>
          <p:cNvPr id="3" name="Picture 2" descr="преузимање (1)"/>
          <p:cNvPicPr>
            <a:picLocks noChangeAspect="1"/>
          </p:cNvPicPr>
          <p:nvPr/>
        </p:nvPicPr>
        <p:blipFill>
          <a:blip r:embed="rId7"/>
          <a:stretch>
            <a:fillRect/>
          </a:stretch>
        </p:blipFill>
        <p:spPr>
          <a:xfrm>
            <a:off x="3879390" y="4090035"/>
            <a:ext cx="5549090" cy="276467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750380" y="1713865"/>
            <a:ext cx="4808220" cy="4371261"/>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health and well-being of people and populations result primarily from the interaction of social, economic,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environmental, and determinants, and increasingly by commercial factors, which generally lie outside the immediate influence of the health sector. </a:t>
            </a:r>
            <a:endPar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For example, in 2016 more than 6 million deaths were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attributable to air pollution, nearly 3 million to maternal and child malnutrition, and more than 7 million to smoking; inadequate water, sanitation and hygiene contributed to an estimated 829 000 deaths from diarrhoeal disease. These and other risks to health and well-being are in turn strongly compounded by poverty and social inequity. It is impossible to achieve health for all without addressing these broader determinants, which </a:t>
            </a:r>
            <a:r>
              <a:rPr lang="en-US" altLang="zh-CN" sz="1400" b="1" dirty="0" err="1">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 why multisectoral policies and action 2 are essential components of PHC.</a:t>
            </a:r>
          </a:p>
        </p:txBody>
      </p:sp>
      <p:sp>
        <p:nvSpPr>
          <p:cNvPr id="24" name="文本框 3"/>
          <p:cNvSpPr txBox="1"/>
          <p:nvPr/>
        </p:nvSpPr>
        <p:spPr>
          <a:xfrm>
            <a:off x="727710" y="768350"/>
            <a:ext cx="5513705" cy="460375"/>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Multisectoral policies and action</a:t>
            </a:r>
          </a:p>
        </p:txBody>
      </p:sp>
      <p:sp>
        <p:nvSpPr>
          <p:cNvPr id="30" name="Text Box 29"/>
          <p:cNvSpPr txBox="1"/>
          <p:nvPr/>
        </p:nvSpPr>
        <p:spPr>
          <a:xfrm>
            <a:off x="727710" y="5834380"/>
            <a:ext cx="5122545"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HEALTH CARE</a:t>
            </a:r>
          </a:p>
        </p:txBody>
      </p:sp>
      <p:pic>
        <p:nvPicPr>
          <p:cNvPr id="3" name="Picture Placeholder 2" descr="guata3"/>
          <p:cNvPicPr>
            <a:picLocks noGrp="1" noChangeAspect="1"/>
          </p:cNvPicPr>
          <p:nvPr>
            <p:ph type="pic" sz="quarter" idx="10"/>
          </p:nvPr>
        </p:nvPicPr>
        <p:blipFill>
          <a:blip r:embed="rId6"/>
          <a:stretch>
            <a:fillRect/>
          </a:stretch>
        </p:blipFill>
        <p:spPr>
          <a:xfrm>
            <a:off x="1955800" y="1344295"/>
            <a:ext cx="3057525" cy="41694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617972" y="1764740"/>
            <a:ext cx="4808220" cy="406964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As outlined by the Commission on Social Determinants of Health (86) and reaffirmed in the Rio Declaration on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Social Determinants of Health in 2011 (87), the achievement of social and health equity requires coordinated and collaborative multisectoral policy action including for example, through Health in All Policies. Building on </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his work, the Disease Control Priorities project (DCP3) has identified 71 key multisectoral interventions for health, which it groups into four categories by the mechanism of action (88):</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1.  Fiscal measures, such as taxes and subsidies</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2.  Laws and regulations</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3.  Changes in the built environment</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4. Information, education, and communication campaigns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727710" y="768350"/>
            <a:ext cx="5513705" cy="460375"/>
          </a:xfrm>
          <a:prstGeom prst="rect">
            <a:avLst/>
          </a:prstGeom>
          <a:noFill/>
          <a:ln w="9525">
            <a:noFill/>
          </a:ln>
        </p:spPr>
        <p:txBody>
          <a:bodyPr wrap="square" anchor="t">
            <a:spAutoFit/>
          </a:bodyPr>
          <a:lstStyle/>
          <a:p>
            <a:pPr algn="ctr"/>
            <a:r>
              <a:rPr sz="2400" b="1" dirty="0">
                <a:solidFill>
                  <a:schemeClr val="tx1">
                    <a:lumMod val="65000"/>
                    <a:lumOff val="35000"/>
                  </a:schemeClr>
                </a:solidFill>
                <a:latin typeface="Arial" panose="020B0604020202020204" pitchFamily="34" charset="0"/>
                <a:ea typeface="Arial" panose="020B0604020202020204" pitchFamily="34" charset="0"/>
              </a:rPr>
              <a:t>Multisectoral policies and action</a:t>
            </a:r>
          </a:p>
        </p:txBody>
      </p:sp>
      <p:sp>
        <p:nvSpPr>
          <p:cNvPr id="30" name="Text Box 29"/>
          <p:cNvSpPr txBox="1"/>
          <p:nvPr/>
        </p:nvSpPr>
        <p:spPr>
          <a:xfrm>
            <a:off x="727710" y="5834380"/>
            <a:ext cx="5122545"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HEALTH CARE</a:t>
            </a:r>
          </a:p>
        </p:txBody>
      </p:sp>
      <p:pic>
        <p:nvPicPr>
          <p:cNvPr id="2" name="Content Placeholder 1" descr="mal_1"/>
          <p:cNvPicPr>
            <a:picLocks noGrp="1" noChangeAspect="1"/>
          </p:cNvPicPr>
          <p:nvPr>
            <p:ph sz="half" idx="1"/>
          </p:nvPr>
        </p:nvPicPr>
        <p:blipFill>
          <a:blip r:embed="rId6"/>
          <a:stretch>
            <a:fillRect/>
          </a:stretch>
        </p:blipFill>
        <p:spPr>
          <a:xfrm>
            <a:off x="1889760" y="1807821"/>
            <a:ext cx="3119120" cy="35617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3724" y="-5715"/>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Arial" panose="020B0604020202020204" pitchFamily="34" charset="0"/>
                </a:rPr>
                <a:t>Individuals who have migrated or fled their countries also have the right to adequate healthcare. International laws and agreements protect their basic human rights.</a:t>
              </a:r>
            </a:p>
          </p:txBody>
        </p:sp>
      </p:grpSp>
      <p:grpSp>
        <p:nvGrpSpPr>
          <p:cNvPr id="2" name="组合 1"/>
          <p:cNvGrpSpPr/>
          <p:nvPr/>
        </p:nvGrpSpPr>
        <p:grpSpPr>
          <a:xfrm>
            <a:off x="4901565" y="2782570"/>
            <a:ext cx="2686694" cy="2743453"/>
            <a:chOff x="3962400" y="1295400"/>
            <a:chExt cx="4267200" cy="4267200"/>
          </a:xfrm>
        </p:grpSpPr>
        <p:sp>
          <p:nvSpPr>
            <p:cNvPr id="25" name="椭圆 24"/>
            <p:cNvSpPr/>
            <p:nvPr/>
          </p:nvSpPr>
          <p:spPr>
            <a:xfrm>
              <a:off x="3962400" y="1295400"/>
              <a:ext cx="4267200" cy="4267200"/>
            </a:xfrm>
            <a:prstGeom prst="ellipse">
              <a:avLst/>
            </a:prstGeom>
            <a:noFill/>
            <a:ln w="5715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sp>
          <p:nvSpPr>
            <p:cNvPr id="4" name="椭圆 3"/>
            <p:cNvSpPr/>
            <p:nvPr/>
          </p:nvSpPr>
          <p:spPr>
            <a:xfrm>
              <a:off x="4242353" y="1575353"/>
              <a:ext cx="3707295" cy="3707295"/>
            </a:xfrm>
            <a:prstGeom prst="ellipse">
              <a:avLst/>
            </a:prstGeom>
            <a:blipFill dpi="0" rotWithShape="1">
              <a:blip r:embed="rId6"/>
              <a:srcRect/>
              <a:stretch>
                <a:fillRect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nvGrpSpPr>
            <p:cNvPr id="29" name="组合 28"/>
            <p:cNvGrpSpPr/>
            <p:nvPr/>
          </p:nvGrpSpPr>
          <p:grpSpPr>
            <a:xfrm>
              <a:off x="4154557" y="2047461"/>
              <a:ext cx="914400" cy="914400"/>
              <a:chOff x="4154557" y="2047461"/>
              <a:chExt cx="914400" cy="914400"/>
            </a:xfrm>
          </p:grpSpPr>
          <p:sp>
            <p:nvSpPr>
              <p:cNvPr id="5" name="椭圆 4"/>
              <p:cNvSpPr/>
              <p:nvPr/>
            </p:nvSpPr>
            <p:spPr>
              <a:xfrm>
                <a:off x="4154557" y="20474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9" name="图形 8" descr="爬行"/>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46731" y="2254696"/>
                <a:ext cx="489992" cy="489992"/>
              </a:xfrm>
              <a:prstGeom prst="rect">
                <a:avLst/>
              </a:prstGeom>
            </p:spPr>
          </p:pic>
        </p:grpSp>
        <p:grpSp>
          <p:nvGrpSpPr>
            <p:cNvPr id="30" name="组合 29"/>
            <p:cNvGrpSpPr/>
            <p:nvPr/>
          </p:nvGrpSpPr>
          <p:grpSpPr>
            <a:xfrm>
              <a:off x="7035248" y="2047461"/>
              <a:ext cx="914400" cy="914400"/>
              <a:chOff x="7035248" y="2047461"/>
              <a:chExt cx="914400" cy="914400"/>
            </a:xfrm>
          </p:grpSpPr>
          <p:sp>
            <p:nvSpPr>
              <p:cNvPr id="6" name="椭圆 5"/>
              <p:cNvSpPr/>
              <p:nvPr/>
            </p:nvSpPr>
            <p:spPr>
              <a:xfrm>
                <a:off x="7035248" y="20474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0" name="图形 9" descr="步行"/>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47452" y="2259665"/>
                <a:ext cx="489992" cy="489992"/>
              </a:xfrm>
              <a:prstGeom prst="rect">
                <a:avLst/>
              </a:prstGeom>
            </p:spPr>
          </p:pic>
        </p:grpSp>
        <p:grpSp>
          <p:nvGrpSpPr>
            <p:cNvPr id="32" name="组合 31"/>
            <p:cNvGrpSpPr/>
            <p:nvPr/>
          </p:nvGrpSpPr>
          <p:grpSpPr>
            <a:xfrm>
              <a:off x="4154557" y="3876261"/>
              <a:ext cx="914400" cy="914400"/>
              <a:chOff x="4154557" y="3876261"/>
              <a:chExt cx="914400" cy="914400"/>
            </a:xfrm>
          </p:grpSpPr>
          <p:sp>
            <p:nvSpPr>
              <p:cNvPr id="7" name="椭圆 6"/>
              <p:cNvSpPr/>
              <p:nvPr/>
            </p:nvSpPr>
            <p:spPr>
              <a:xfrm>
                <a:off x="4154557" y="38762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1" name="图形 10" descr="跑步"/>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346731" y="4088465"/>
                <a:ext cx="489992" cy="489992"/>
              </a:xfrm>
              <a:prstGeom prst="rect">
                <a:avLst/>
              </a:prstGeom>
            </p:spPr>
          </p:pic>
        </p:grpSp>
        <p:grpSp>
          <p:nvGrpSpPr>
            <p:cNvPr id="31" name="组合 30"/>
            <p:cNvGrpSpPr/>
            <p:nvPr/>
          </p:nvGrpSpPr>
          <p:grpSpPr>
            <a:xfrm>
              <a:off x="7035248" y="3876261"/>
              <a:ext cx="914400" cy="914400"/>
              <a:chOff x="7035248" y="3876261"/>
              <a:chExt cx="914400" cy="914400"/>
            </a:xfrm>
          </p:grpSpPr>
          <p:sp>
            <p:nvSpPr>
              <p:cNvPr id="8" name="椭圆 7"/>
              <p:cNvSpPr/>
              <p:nvPr/>
            </p:nvSpPr>
            <p:spPr>
              <a:xfrm>
                <a:off x="7035248" y="38762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2" name="图形 11" descr="拄拐杖的人"/>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247452" y="4095261"/>
                <a:ext cx="489992" cy="489992"/>
              </a:xfrm>
              <a:prstGeom prst="rect">
                <a:avLst/>
              </a:prstGeom>
            </p:spPr>
          </p:pic>
        </p:grpSp>
      </p:grpSp>
      <p:grpSp>
        <p:nvGrpSpPr>
          <p:cNvPr id="33" name="组合 32"/>
          <p:cNvGrpSpPr/>
          <p:nvPr/>
        </p:nvGrpSpPr>
        <p:grpSpPr>
          <a:xfrm>
            <a:off x="1160789" y="1991107"/>
            <a:ext cx="10455137" cy="4741601"/>
            <a:chOff x="1221881" y="1982987"/>
            <a:chExt cx="10455137" cy="4741601"/>
          </a:xfrm>
        </p:grpSpPr>
        <p:sp>
          <p:nvSpPr>
            <p:cNvPr id="45" name="天启设计模板，盗取必究"/>
            <p:cNvSpPr txBox="1"/>
            <p:nvPr/>
          </p:nvSpPr>
          <p:spPr>
            <a:xfrm>
              <a:off x="1221881" y="3114557"/>
              <a:ext cx="204978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Improving Quality</a:t>
              </a:r>
            </a:p>
          </p:txBody>
        </p:sp>
        <p:grpSp>
          <p:nvGrpSpPr>
            <p:cNvPr id="35" name="组合 34"/>
            <p:cNvGrpSpPr/>
            <p:nvPr/>
          </p:nvGrpSpPr>
          <p:grpSpPr>
            <a:xfrm>
              <a:off x="4174109" y="1982987"/>
              <a:ext cx="7502909" cy="4741601"/>
              <a:chOff x="4174109" y="2027977"/>
              <a:chExt cx="7502909" cy="4741601"/>
            </a:xfrm>
          </p:grpSpPr>
          <p:sp>
            <p:nvSpPr>
              <p:cNvPr id="36" name="矩形 28"/>
              <p:cNvSpPr/>
              <p:nvPr/>
            </p:nvSpPr>
            <p:spPr>
              <a:xfrm>
                <a:off x="4174109" y="5971962"/>
                <a:ext cx="3861435" cy="77470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Budapest Declaration also highlighted the importance of universal health insurance as a means to achieve universal health coverage.</a:t>
                </a:r>
              </a:p>
            </p:txBody>
          </p:sp>
          <p:sp>
            <p:nvSpPr>
              <p:cNvPr id="37" name="天启设计模板，盗取必究"/>
              <p:cNvSpPr txBox="1"/>
              <p:nvPr/>
            </p:nvSpPr>
            <p:spPr>
              <a:xfrm>
                <a:off x="9188069" y="2027977"/>
                <a:ext cx="1812290" cy="73850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Importance of Social Determinants</a:t>
                </a:r>
              </a:p>
            </p:txBody>
          </p:sp>
          <p:sp>
            <p:nvSpPr>
              <p:cNvPr id="38" name="矩形 28"/>
              <p:cNvSpPr/>
              <p:nvPr/>
            </p:nvSpPr>
            <p:spPr>
              <a:xfrm>
                <a:off x="8505957" y="5219543"/>
                <a:ext cx="3171061"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conference supported the development and strengthening of health care systems, including infrastructure and human resources necessary for effective delivery of primary health care.</a:t>
                </a:r>
              </a:p>
            </p:txBody>
          </p:sp>
          <p:sp>
            <p:nvSpPr>
              <p:cNvPr id="39" name="天启设计模板，盗取必究"/>
              <p:cNvSpPr txBox="1"/>
              <p:nvPr/>
            </p:nvSpPr>
            <p:spPr>
              <a:xfrm>
                <a:off x="9249664" y="4628937"/>
                <a:ext cx="2080895"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Support for Health System Development</a:t>
                </a:r>
              </a:p>
            </p:txBody>
          </p:sp>
        </p:grpSp>
      </p:grpSp>
      <p:sp>
        <p:nvSpPr>
          <p:cNvPr id="3" name="天启设计模板，盗取必究"/>
          <p:cNvSpPr txBox="1"/>
          <p:nvPr/>
        </p:nvSpPr>
        <p:spPr>
          <a:xfrm>
            <a:off x="4661535" y="1095375"/>
            <a:ext cx="3075940" cy="492125"/>
          </a:xfrm>
          <a:prstGeom prst="rect">
            <a:avLst/>
          </a:prstGeom>
          <a:noFill/>
          <a:ln w="9525">
            <a:noFill/>
          </a:ln>
        </p:spPr>
        <p:txBody>
          <a:bodyPr wrap="square" lIns="0" tIns="0" rIns="0" bIns="0" anchor="t">
            <a:spAutoFit/>
          </a:bodyPr>
          <a:lstStyle/>
          <a:p>
            <a:pPr algn="ctr"/>
            <a:r>
              <a:rPr lang="en-US" sz="1600" b="1">
                <a:latin typeface="Arial" panose="020B0604020202020204" pitchFamily="34" charset="0"/>
                <a:sym typeface="Arial" panose="020B0604020202020204" pitchFamily="34" charset="0"/>
              </a:rPr>
              <a:t>Reaffirmation of Alma-Ata Principles</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3" name="天启设计模板，盗取必究"/>
          <p:cNvSpPr txBox="1"/>
          <p:nvPr/>
        </p:nvSpPr>
        <p:spPr>
          <a:xfrm>
            <a:off x="4798060" y="5607685"/>
            <a:ext cx="2755900"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Universal Health Insurance </a:t>
            </a:r>
          </a:p>
        </p:txBody>
      </p:sp>
      <p:sp>
        <p:nvSpPr>
          <p:cNvPr id="14" name="矩形 28"/>
          <p:cNvSpPr/>
          <p:nvPr/>
        </p:nvSpPr>
        <p:spPr>
          <a:xfrm>
            <a:off x="321945" y="3534410"/>
            <a:ext cx="3841115"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declaration also focused on improving the quality of health care provided through primary health care. This included enhancing the training of healthcare workers, using the latest medical technologies, and strengthening monitoring and evaluation systems.</a:t>
            </a:r>
          </a:p>
        </p:txBody>
      </p:sp>
      <p:sp>
        <p:nvSpPr>
          <p:cNvPr id="15" name="矩形 28"/>
          <p:cNvSpPr/>
          <p:nvPr/>
        </p:nvSpPr>
        <p:spPr>
          <a:xfrm>
            <a:off x="8388350" y="2810024"/>
            <a:ext cx="3171061"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declaration recognized the role of social determinants of health and emphasized their integration into PHC. This means considering broader societal and economic factors that impact health</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6" name="矩形 28"/>
          <p:cNvSpPr/>
          <p:nvPr/>
        </p:nvSpPr>
        <p:spPr>
          <a:xfrm>
            <a:off x="4010660" y="1651000"/>
            <a:ext cx="4404360" cy="12915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declaration reaffirmed and renewed commitments to the principles of primary health care from the Alma-Ata Declaration. This includes a focus on universal access to health care, equity in access, and health justice.</a:t>
            </a:r>
          </a:p>
        </p:txBody>
      </p:sp>
      <p:sp>
        <p:nvSpPr>
          <p:cNvPr id="44" name="矩形 28"/>
          <p:cNvSpPr/>
          <p:nvPr/>
        </p:nvSpPr>
        <p:spPr>
          <a:xfrm>
            <a:off x="1690370" y="103505"/>
            <a:ext cx="9455150" cy="8178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Budapest Declaration helped reinvigorate the global agenda for primary health care and promoted the significance of this concept in achieving better health and well-being for all citizens worldwide</a:t>
            </a:r>
            <a:r>
              <a:rPr lang="sr-Latn-R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ctr" defTabSz="1216025">
              <a:lnSpc>
                <a:spcPct val="120000"/>
              </a:lnSpc>
              <a:spcBef>
                <a:spcPct val="20000"/>
              </a:spcBef>
            </a:pPr>
            <a:r>
              <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Here are some key points and elements of the Budapest Declaration:</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21309" y="81915"/>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05632" y="2770152"/>
            <a:ext cx="11565059" cy="387477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Among these, DCP3 has identified 29 priority interventions, such as access to clean water and sanitation,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halting the use of unprocessed coal and kerosene as a household fuel (to address indoor air pollution),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imposing large excise taxes on tobacco, alcohol, and other dependence-producing substances, and fortifying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food (with iron and folic acid) and salt (with iodine). The majority of these interventions  are regulatory,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while seven are fiscal. These steps, together with other measures, such as public finance (government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financing of interventions for the entire population and cash transfers, would have significant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benefits not only for health and well-being but also for a number of the other SDGs. Many of these require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policy changes and action from entities outside the health sector. At the highest level, leadership by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heads of government and other key societal change agents is important for tackling structural forces that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drive economic disparities and societal and gender norms that create inequities, both of which are major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contributors to ill health. Addressing this typically requires policy changes through broader national (and in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some case subnational) development plans, in which it is important to recognize the relationship between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areas such as economic growth and health outcomes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pic>
        <p:nvPicPr>
          <p:cNvPr id="4" name="Content Placeholder 3" descr="ger_1"/>
          <p:cNvPicPr>
            <a:picLocks noGrp="1" noChangeAspect="1"/>
          </p:cNvPicPr>
          <p:nvPr>
            <p:ph sz="half" idx="2"/>
          </p:nvPr>
        </p:nvPicPr>
        <p:blipFill>
          <a:blip r:embed="rId6"/>
          <a:stretch>
            <a:fillRect/>
          </a:stretch>
        </p:blipFill>
        <p:spPr>
          <a:xfrm>
            <a:off x="3562984" y="81915"/>
            <a:ext cx="2279015" cy="2657475"/>
          </a:xfrm>
          <a:prstGeom prst="rect">
            <a:avLst/>
          </a:prstGeom>
        </p:spPr>
      </p:pic>
      <p:pic>
        <p:nvPicPr>
          <p:cNvPr id="5" name="Content Placeholder 4" descr="in_1"/>
          <p:cNvPicPr>
            <a:picLocks noGrp="1" noChangeAspect="1"/>
          </p:cNvPicPr>
          <p:nvPr>
            <p:ph sz="half" idx="1"/>
          </p:nvPr>
        </p:nvPicPr>
        <p:blipFill>
          <a:blip r:embed="rId7"/>
          <a:stretch>
            <a:fillRect/>
          </a:stretch>
        </p:blipFill>
        <p:spPr>
          <a:xfrm>
            <a:off x="1211265" y="130175"/>
            <a:ext cx="2168206" cy="2426970"/>
          </a:xfrm>
          <a:prstGeom prst="rect">
            <a:avLst/>
          </a:prstGeom>
        </p:spPr>
      </p:pic>
      <p:pic>
        <p:nvPicPr>
          <p:cNvPr id="7" name="Picture 6" descr="US_1"/>
          <p:cNvPicPr>
            <a:picLocks noChangeAspect="1"/>
          </p:cNvPicPr>
          <p:nvPr/>
        </p:nvPicPr>
        <p:blipFill>
          <a:blip r:embed="rId8"/>
          <a:stretch>
            <a:fillRect/>
          </a:stretch>
        </p:blipFill>
        <p:spPr>
          <a:xfrm>
            <a:off x="6096000" y="635"/>
            <a:ext cx="2509520" cy="2867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1563370" y="4476750"/>
            <a:ext cx="11198225" cy="20662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policy choices and actions taken directly by other sectors in carrying out their own duties often have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significant impacts on health outcomes, even if this is not the primary intent, for example the extent to which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ministry of education is successful in educating girls plays a key role in their health outcomes over the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course of their lives. A PHC approach needs to recognize the roles that these other sectors – from finance and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industry to education, agriculture, and urban planning – play in contributing to health outcomes, and ensure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that these other sectors are aware of the impact of their decisions on health outcomes and factor this into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their decision-making</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pic>
        <p:nvPicPr>
          <p:cNvPr id="2" name="Picture 1"/>
          <p:cNvPicPr>
            <a:picLocks noChangeAspect="1"/>
          </p:cNvPicPr>
          <p:nvPr/>
        </p:nvPicPr>
        <p:blipFill>
          <a:blip r:embed="rId6"/>
          <a:srcRect l="36846" t="21009" r="18539" b="5767"/>
          <a:stretch>
            <a:fillRect/>
          </a:stretch>
        </p:blipFill>
        <p:spPr>
          <a:xfrm>
            <a:off x="4155441" y="314960"/>
            <a:ext cx="4043680" cy="36118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8849" y="129379"/>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Empowered people and communities</a:t>
            </a:r>
          </a:p>
        </p:txBody>
      </p:sp>
      <p:sp>
        <p:nvSpPr>
          <p:cNvPr id="10" name="天启设计模板，盗取必究"/>
          <p:cNvSpPr/>
          <p:nvPr/>
        </p:nvSpPr>
        <p:spPr>
          <a:xfrm>
            <a:off x="3009265" y="2087880"/>
            <a:ext cx="7813040" cy="338391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023235" y="2232025"/>
            <a:ext cx="7692390" cy="3139321"/>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Increasingly, people want and expect to have a say in the planning of health priorities and in how these priorities are implemented in their community. Better informed and better connected thanks to social media and new modes of communication, they more readily assert their </a:t>
            </a:r>
            <a:r>
              <a:rPr lang="sr-Latn-RS" altLang="zh-CN" b="1" dirty="0" err="1">
                <a:latin typeface="Arial" panose="020B0604020202020204" pitchFamily="34" charset="0"/>
                <a:ea typeface="Arial" panose="020B0604020202020204" pitchFamily="34" charset="0"/>
                <a:sym typeface="+mn-ea"/>
              </a:rPr>
              <a:t>right</a:t>
            </a:r>
            <a:r>
              <a:rPr lang="sr-Latn-RS" altLang="zh-CN" b="1" dirty="0">
                <a:latin typeface="Arial" panose="020B0604020202020204" pitchFamily="34" charset="0"/>
                <a:ea typeface="Arial" panose="020B0604020202020204" pitchFamily="34" charset="0"/>
                <a:sym typeface="+mn-ea"/>
              </a:rPr>
              <a:t> to health, demonstrating an awareness of governance and demanding accountability. In the PHC approach, the health system (along with other sectors) contributes to empowering </a:t>
            </a:r>
            <a:r>
              <a:rPr lang="sr-Latn-RS" altLang="zh-CN" b="1" dirty="0" err="1">
                <a:latin typeface="Arial" panose="020B0604020202020204" pitchFamily="34" charset="0"/>
                <a:ea typeface="Arial" panose="020B0604020202020204" pitchFamily="34" charset="0"/>
                <a:sym typeface="+mn-ea"/>
              </a:rPr>
              <a:t>people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through</a:t>
            </a:r>
            <a:r>
              <a:rPr lang="sr-Latn-RS" altLang="zh-CN" b="1" dirty="0">
                <a:latin typeface="Arial" panose="020B0604020202020204" pitchFamily="34" charset="0"/>
                <a:ea typeface="Arial" panose="020B0604020202020204" pitchFamily="34" charset="0"/>
                <a:sym typeface="+mn-ea"/>
              </a:rPr>
              <a:t> improved education and health </a:t>
            </a:r>
            <a:r>
              <a:rPr lang="sr-Latn-RS" altLang="zh-CN" b="1" dirty="0" err="1">
                <a:latin typeface="Arial" panose="020B0604020202020204" pitchFamily="34" charset="0"/>
                <a:ea typeface="Arial" panose="020B0604020202020204" pitchFamily="34" charset="0"/>
                <a:sym typeface="+mn-ea"/>
              </a:rPr>
              <a:t>information</a:t>
            </a:r>
            <a:r>
              <a:rPr lang="sr-Latn-RS" altLang="zh-CN" b="1" dirty="0">
                <a:latin typeface="Arial" panose="020B0604020202020204" pitchFamily="34" charset="0"/>
                <a:ea typeface="Arial" panose="020B0604020202020204" pitchFamily="34" charset="0"/>
                <a:sym typeface="+mn-ea"/>
              </a:rPr>
              <a:t>.</a:t>
            </a:r>
            <a:r>
              <a:rPr lang="en-US" altLang="zh-CN" b="1" dirty="0">
                <a:latin typeface="Arial" panose="020B0604020202020204" pitchFamily="34" charset="0"/>
                <a:ea typeface="Arial" panose="020B0604020202020204" pitchFamily="34" charset="0"/>
                <a:sym typeface="+mn-ea"/>
              </a:rPr>
              <a:t> </a:t>
            </a:r>
          </a:p>
          <a:p>
            <a:pPr algn="just"/>
            <a:r>
              <a:rPr lang="sr-Latn-RS" altLang="zh-CN" b="1" dirty="0" err="1">
                <a:latin typeface="Arial" panose="020B0604020202020204" pitchFamily="34" charset="0"/>
                <a:ea typeface="Arial" panose="020B0604020202020204" pitchFamily="34" charset="0"/>
                <a:sym typeface="+mn-ea"/>
              </a:rPr>
              <a:t>Particular</a:t>
            </a:r>
            <a:r>
              <a:rPr lang="sr-Latn-RS" altLang="zh-CN" b="1" dirty="0">
                <a:latin typeface="Arial" panose="020B0604020202020204" pitchFamily="34" charset="0"/>
                <a:ea typeface="Arial" panose="020B0604020202020204" pitchFamily="34" charset="0"/>
                <a:sym typeface="+mn-ea"/>
              </a:rPr>
              <a:t> attention should be given to populations in situations of vulnerability, seeking to meet their information needs and provide </a:t>
            </a:r>
            <a:r>
              <a:rPr lang="sr-Latn-RS" altLang="zh-CN" b="1" dirty="0" err="1">
                <a:latin typeface="Arial" panose="020B0604020202020204" pitchFamily="34" charset="0"/>
                <a:ea typeface="Arial" panose="020B0604020202020204" pitchFamily="34" charset="0"/>
                <a:sym typeface="+mn-ea"/>
              </a:rPr>
              <a:t>guidance</a:t>
            </a:r>
            <a:r>
              <a:rPr lang="sr-Latn-RS" altLang="zh-CN" b="1" dirty="0">
                <a:latin typeface="Arial" panose="020B0604020202020204" pitchFamily="34" charset="0"/>
                <a:ea typeface="Arial" panose="020B0604020202020204" pitchFamily="34" charset="0"/>
                <a:sym typeface="+mn-ea"/>
              </a:rPr>
              <a:t> towards improved health.</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17" name="天启设计模板，盗取必究"/>
          <p:cNvSpPr/>
          <p:nvPr/>
        </p:nvSpPr>
        <p:spPr>
          <a:xfrm>
            <a:off x="3333115" y="2245360"/>
            <a:ext cx="7240270" cy="2618740"/>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7" y="2790096"/>
            <a:ext cx="7107555" cy="1754326"/>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component highlights the essential roles of people and communities as active </a:t>
            </a:r>
            <a:r>
              <a:rPr lang="sr-Latn-RS" altLang="zh-CN" b="1" dirty="0" err="1">
                <a:latin typeface="Arial" panose="020B0604020202020204" pitchFamily="34" charset="0"/>
                <a:ea typeface="Arial" panose="020B0604020202020204" pitchFamily="34" charset="0"/>
                <a:sym typeface="+mn-ea"/>
              </a:rPr>
              <a:t>participants</a:t>
            </a:r>
            <a:r>
              <a:rPr lang="sr-Latn-RS" altLang="zh-CN" b="1" dirty="0">
                <a:latin typeface="Arial" panose="020B0604020202020204" pitchFamily="34" charset="0"/>
                <a:ea typeface="Arial" panose="020B0604020202020204" pitchFamily="34" charset="0"/>
                <a:sym typeface="+mn-ea"/>
              </a:rPr>
              <a:t> in the creation of health and well-being, through three broad and necessary expressions of </a:t>
            </a:r>
          </a:p>
          <a:p>
            <a:pPr algn="just"/>
            <a:r>
              <a:rPr lang="sr-Latn-RS" altLang="zh-CN" b="1" dirty="0">
                <a:latin typeface="Arial" panose="020B0604020202020204" pitchFamily="34" charset="0"/>
                <a:ea typeface="Arial" panose="020B0604020202020204" pitchFamily="34" charset="0"/>
                <a:sym typeface="+mn-ea"/>
              </a:rPr>
              <a:t>empowerment and engagement: as advocates for multisectoral policies and action for health; as </a:t>
            </a:r>
            <a:r>
              <a:rPr lang="sr-Latn-RS" altLang="zh-CN" b="1" dirty="0" err="1">
                <a:latin typeface="Arial" panose="020B0604020202020204" pitchFamily="34" charset="0"/>
                <a:ea typeface="Arial" panose="020B0604020202020204" pitchFamily="34" charset="0"/>
                <a:sym typeface="+mn-ea"/>
              </a:rPr>
              <a:t>co-developers</a:t>
            </a:r>
            <a:r>
              <a:rPr lang="sr-Latn-RS" altLang="zh-CN" b="1" dirty="0">
                <a:latin typeface="Arial" panose="020B0604020202020204" pitchFamily="34" charset="0"/>
                <a:ea typeface="Arial" panose="020B0604020202020204" pitchFamily="34" charset="0"/>
                <a:sym typeface="+mn-ea"/>
              </a:rPr>
              <a:t> of health and social services; and as self-carers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caregivers</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sp>
        <p:nvSpPr>
          <p:cNvPr id="2" name="稻壳天启设计原创模板"/>
          <p:cNvSpPr/>
          <p:nvPr/>
        </p:nvSpPr>
        <p:spPr>
          <a:xfrm>
            <a:off x="2204086" y="255255"/>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Empowered people and communities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316" y="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743700" y="391795"/>
            <a:ext cx="5041900" cy="25615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1.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To achieve health and well-being for all, people should contribute to the formulation, planning and implementation of policies that promote and protect health and that respond to their needs and preferences. The recent history of health, particularly with regard to HIV/AIDS , has hown that advocacy has a critical role, for example in increasing funding, getting new medicines approved, lowering the price of medicines, combating discrimination, overturning punitive laws, persuading governments to adopt evidence-based approaches, and mobilizing leadership</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943929" y="583553"/>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People and communities as advocates</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pic>
        <p:nvPicPr>
          <p:cNvPr id="7" name="Picture Placeholder 6" descr="Untitled-design-1"/>
          <p:cNvPicPr>
            <a:picLocks noGrp="1" noChangeAspect="1"/>
          </p:cNvPicPr>
          <p:nvPr>
            <p:ph type="pic" sz="quarter" idx="10"/>
          </p:nvPr>
        </p:nvPicPr>
        <p:blipFill>
          <a:blip r:embed="rId6"/>
          <a:stretch>
            <a:fillRect/>
          </a:stretch>
        </p:blipFill>
        <p:spPr>
          <a:xfrm>
            <a:off x="931545" y="1913255"/>
            <a:ext cx="4547870" cy="3032125"/>
          </a:xfrm>
          <a:prstGeom prst="rect">
            <a:avLst/>
          </a:prstGeom>
        </p:spPr>
      </p:pic>
      <p:sp>
        <p:nvSpPr>
          <p:cNvPr id="25" name="矩形 28"/>
          <p:cNvSpPr/>
          <p:nvPr/>
        </p:nvSpPr>
        <p:spPr>
          <a:xfrm>
            <a:off x="6743700" y="3566795"/>
            <a:ext cx="5041900" cy="2346091"/>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2.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Effective advocacy can be done at national, regional, and local levels. It requires the meaningful engagement of people in the economic and political arenas, as well as specific forums and processes to record the stated needs and preferences of the people and translate them into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policy. Governance and accountability mechanisms that permit meaningful and broad input by all people, especially those most affected by adverse determinants of health, are essential at all </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l</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evels.</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3189"/>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57985" y="83820"/>
            <a:ext cx="9891395" cy="258445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People and communities as co-developers of health and </a:t>
            </a:r>
          </a:p>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social services</a:t>
            </a:r>
          </a:p>
        </p:txBody>
      </p:sp>
      <p:sp>
        <p:nvSpPr>
          <p:cNvPr id="10" name="天启设计模板，盗取必究"/>
          <p:cNvSpPr/>
          <p:nvPr/>
        </p:nvSpPr>
        <p:spPr>
          <a:xfrm>
            <a:off x="3268980" y="2789555"/>
            <a:ext cx="7045325" cy="344424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26130" y="3081020"/>
            <a:ext cx="6929755" cy="2862322"/>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Beyond the policy level, empowered people should actively engage in the organization, regulation, and delivery of health services in their community, regardless of whether these actions are done through the public or private sector. This allows services to respond to </a:t>
            </a:r>
            <a:r>
              <a:rPr lang="sr-Latn-RS" altLang="zh-CN" b="1" dirty="0" err="1">
                <a:latin typeface="Arial" panose="020B0604020202020204" pitchFamily="34" charset="0"/>
                <a:ea typeface="Arial" panose="020B0604020202020204" pitchFamily="34" charset="0"/>
                <a:sym typeface="+mn-ea"/>
              </a:rPr>
              <a:t>the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social</a:t>
            </a:r>
            <a:r>
              <a:rPr lang="sr-Latn-RS" altLang="zh-CN" b="1" dirty="0">
                <a:latin typeface="Arial" panose="020B0604020202020204" pitchFamily="34" charset="0"/>
                <a:ea typeface="Arial" panose="020B0604020202020204" pitchFamily="34" charset="0"/>
                <a:sym typeface="+mn-ea"/>
              </a:rPr>
              <a:t> and cultural circumstances of the people, which in turn increases access, effectiveness, and responsiveness. Community engagement and mobilization increase patient satisfaction, improve outcomes (as demonstrated among newborn, children and mothers) and enhance cost_x0002_effectiveness</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3019" y="0"/>
            <a:ext cx="12225019" cy="7960290"/>
            <a:chOff x="1" y="0"/>
            <a:chExt cx="12225019" cy="796029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33019" y="110229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grpSp>
        <p:nvGrpSpPr>
          <p:cNvPr id="41" name="组合 40"/>
          <p:cNvGrpSpPr/>
          <p:nvPr/>
        </p:nvGrpSpPr>
        <p:grpSpPr>
          <a:xfrm>
            <a:off x="437516" y="1440813"/>
            <a:ext cx="11695751" cy="4974725"/>
            <a:chOff x="54118" y="1874080"/>
            <a:chExt cx="11695733" cy="1553199"/>
          </a:xfrm>
        </p:grpSpPr>
        <p:sp>
          <p:nvSpPr>
            <p:cNvPr id="28" name="矩形 28"/>
            <p:cNvSpPr/>
            <p:nvPr/>
          </p:nvSpPr>
          <p:spPr>
            <a:xfrm>
              <a:off x="54118" y="1874149"/>
              <a:ext cx="4075424" cy="155313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benefits of engaging people and communities are particularly pronounced with marginalized and vulnerable groups, including women and children, whose needs may not be adequately met by approaches to service delivery that do not foster engagement and co-production. Involvement of the members of disadvantaged groups in the planning and delivery of services can improve responsiveness and enhance use by marginalized individuals. Indigenous communities in Australia, Canada and Chile have successfully engaged in the planning and delivery of a range of culturally acceptable, quality, and integrated social and health services, finding ways to address </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heir disproportionate burden of disease and the complex political, cultural, and economic determinants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8" name="矩形 28"/>
            <p:cNvSpPr/>
            <p:nvPr/>
          </p:nvSpPr>
          <p:spPr>
            <a:xfrm>
              <a:off x="7426456" y="1874080"/>
              <a:ext cx="4323395" cy="1472411"/>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Many strategies and processes have been used around the world to empower people and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communities as architects of their health and social services, including community advisory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panels and health councils, community-based participatory research, user consultations, citizens’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scorecards, patient groups, cultural groups, women’s groups, and the formation of civil society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organizations representing various interests and needs. In the context of medical education,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framework for the engagement of communities with policy-makers, academics, managers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and professionals (also known as the Pentagram partners) has been developed to support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accountability of medical schools and other institutions responsible for training health </a:t>
              </a:r>
            </a:p>
            <a:p>
              <a:pPr algn="just" defTabSz="1216025">
                <a:lnSpc>
                  <a:spcPct val="120000"/>
                </a:lnSpc>
                <a:spcBef>
                  <a:spcPct val="20000"/>
                </a:spcBef>
              </a:pP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W</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orkers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grpSp>
      <p:pic>
        <p:nvPicPr>
          <p:cNvPr id="15" name="Content Placeholder 14" descr="healthcare-and-machine-learning-the-future-with-possibilities-1"/>
          <p:cNvPicPr>
            <a:picLocks noGrp="1" noChangeAspect="1"/>
          </p:cNvPicPr>
          <p:nvPr>
            <p:ph sz="half" idx="1"/>
          </p:nvPr>
        </p:nvPicPr>
        <p:blipFill>
          <a:blip r:embed="rId6"/>
          <a:stretch>
            <a:fillRect/>
          </a:stretch>
        </p:blipFill>
        <p:spPr>
          <a:xfrm>
            <a:off x="4588829" y="2913062"/>
            <a:ext cx="3176905" cy="2175510"/>
          </a:xfrm>
          <a:prstGeom prst="ellipse">
            <a:avLst/>
          </a:prstGeom>
        </p:spPr>
      </p:pic>
      <p:sp>
        <p:nvSpPr>
          <p:cNvPr id="4" name="Čuvar mesta za sadržaj 3">
            <a:extLst>
              <a:ext uri="{FF2B5EF4-FFF2-40B4-BE49-F238E27FC236}">
                <a16:creationId xmlns:a16="http://schemas.microsoft.com/office/drawing/2014/main" id="{393540EC-5A32-DC2D-46A8-DAF8D6C40F21}"/>
              </a:ext>
            </a:extLst>
          </p:cNvPr>
          <p:cNvSpPr>
            <a:spLocks noGrp="1"/>
          </p:cNvSpPr>
          <p:nvPr>
            <p:ph sz="half" idx="2"/>
          </p:nvPr>
        </p:nvSpPr>
        <p:spPr/>
        <p:txBody>
          <a:bodyPr/>
          <a:lstStyle/>
          <a:p>
            <a:endParaRPr lang="sr-Latn-R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2954020" y="2959100"/>
            <a:ext cx="11198225" cy="327215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Community empowerment brings about a shift from limited consultation to the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involvement of people in decision-making, ensures legitimate and meaningful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representation in the context of diversity and engages the most disadvantaged segments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of the community. Bottom-up approaches to community engagement, generated by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and through the community, are generally more effective than top-down approaches where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modes of engagement are mandated by external funding initiatives.</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involvement of CHWs in delivering a range of health and social services in a wide variety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of settings and jurisdictions around the world stands out as a key strategy for building a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bridge between the community, households, and the health care system. They extend the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reach of health services into the community, enhancing access while allowing members of the </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community to guide and inform health service delivery.</a:t>
            </a:r>
          </a:p>
        </p:txBody>
      </p:sp>
      <p:pic>
        <p:nvPicPr>
          <p:cNvPr id="6" name="Picture Placeholder 5" descr="Success-3-scaled"/>
          <p:cNvPicPr>
            <a:picLocks noGrp="1" noChangeAspect="1"/>
          </p:cNvPicPr>
          <p:nvPr>
            <p:ph type="pic" sz="quarter" idx="10"/>
          </p:nvPr>
        </p:nvPicPr>
        <p:blipFill>
          <a:blip r:embed="rId6"/>
          <a:stretch>
            <a:fillRect/>
          </a:stretch>
        </p:blipFill>
        <p:spPr>
          <a:xfrm>
            <a:off x="3463925" y="388620"/>
            <a:ext cx="5264785" cy="2098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3189"/>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57985" y="83820"/>
            <a:ext cx="989139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People as self-carers and caregivers</a:t>
            </a:r>
          </a:p>
        </p:txBody>
      </p:sp>
      <p:sp>
        <p:nvSpPr>
          <p:cNvPr id="10" name="天启设计模板，盗取必究"/>
          <p:cNvSpPr/>
          <p:nvPr/>
        </p:nvSpPr>
        <p:spPr>
          <a:xfrm>
            <a:off x="3348990" y="1957705"/>
            <a:ext cx="7222490" cy="1918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5357" y="2342119"/>
            <a:ext cx="692975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Individuals – as the people experiencing the impact of their health and as </a:t>
            </a:r>
            <a:r>
              <a:rPr lang="sr-Latn-RS" altLang="zh-CN" b="1" dirty="0" err="1">
                <a:latin typeface="Arial" panose="020B0604020202020204" pitchFamily="34" charset="0"/>
                <a:ea typeface="Arial" panose="020B0604020202020204" pitchFamily="34" charset="0"/>
                <a:sym typeface="+mn-ea"/>
              </a:rPr>
              <a:t>decision-makers</a:t>
            </a:r>
            <a:r>
              <a:rPr lang="sr-Latn-RS" altLang="zh-CN" b="1" dirty="0">
                <a:latin typeface="Arial" panose="020B0604020202020204" pitchFamily="34" charset="0"/>
                <a:ea typeface="Arial" panose="020B0604020202020204" pitchFamily="34" charset="0"/>
                <a:sym typeface="+mn-ea"/>
              </a:rPr>
              <a:t> – have a central role to play in co-creating their own health and well-being and in providing </a:t>
            </a:r>
          </a:p>
          <a:p>
            <a:pPr algn="just"/>
            <a:r>
              <a:rPr lang="sr-Latn-RS" altLang="zh-CN" b="1" dirty="0">
                <a:latin typeface="Arial" panose="020B0604020202020204" pitchFamily="34" charset="0"/>
                <a:ea typeface="Arial" panose="020B0604020202020204" pitchFamily="34" charset="0"/>
                <a:sym typeface="+mn-ea"/>
              </a:rPr>
              <a:t>informal care to their peers and loved ones.</a:t>
            </a:r>
          </a:p>
        </p:txBody>
      </p:sp>
      <p:pic>
        <p:nvPicPr>
          <p:cNvPr id="2" name="Picture 1" descr="преузимање (3)"/>
          <p:cNvPicPr>
            <a:picLocks noChangeAspect="1"/>
          </p:cNvPicPr>
          <p:nvPr/>
        </p:nvPicPr>
        <p:blipFill>
          <a:blip r:embed="rId8"/>
          <a:stretch>
            <a:fillRect/>
          </a:stretch>
        </p:blipFill>
        <p:spPr>
          <a:xfrm>
            <a:off x="5069840" y="4085072"/>
            <a:ext cx="3667760" cy="268910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899285" y="227965"/>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People as self-carers and caregivers</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17" name="天启设计模板，盗取必究"/>
          <p:cNvSpPr/>
          <p:nvPr/>
        </p:nvSpPr>
        <p:spPr>
          <a:xfrm>
            <a:off x="3124835" y="2418080"/>
            <a:ext cx="7656195" cy="380428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92475" y="2678430"/>
            <a:ext cx="7320915" cy="3139321"/>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The possibilities for this have been revolutionized over the past 40 years as a result of technological changes, in particular the rapid expansion of new health technologies and information and communication technologies. At the time of the International Conference on Primary Health Care in Alma-Ata in 1978, access to health information was often </a:t>
            </a:r>
            <a:r>
              <a:rPr lang="sr-Latn-RS" altLang="zh-CN" b="1" dirty="0" err="1">
                <a:latin typeface="Arial" panose="020B0604020202020204" pitchFamily="34" charset="0"/>
                <a:ea typeface="Arial" panose="020B0604020202020204" pitchFamily="34" charset="0"/>
                <a:sym typeface="+mn-ea"/>
              </a:rPr>
              <a:t>quite</a:t>
            </a:r>
            <a:r>
              <a:rPr lang="sr-Latn-RS" altLang="zh-CN" b="1" dirty="0">
                <a:latin typeface="Arial" panose="020B0604020202020204" pitchFamily="34" charset="0"/>
                <a:ea typeface="Arial" panose="020B0604020202020204" pitchFamily="34" charset="0"/>
                <a:sym typeface="+mn-ea"/>
              </a:rPr>
              <a:t> </a:t>
            </a:r>
            <a:r>
              <a:rPr lang="en-US" altLang="zh-CN" b="1" dirty="0">
                <a:latin typeface="Arial" panose="020B0604020202020204" pitchFamily="34" charset="0"/>
                <a:ea typeface="Arial" panose="020B0604020202020204" pitchFamily="34" charset="0"/>
                <a:sym typeface="+mn-ea"/>
              </a:rPr>
              <a:t>l</a:t>
            </a:r>
            <a:r>
              <a:rPr lang="sr-Latn-RS" altLang="zh-CN" b="1" dirty="0" err="1">
                <a:latin typeface="Arial" panose="020B0604020202020204" pitchFamily="34" charset="0"/>
                <a:ea typeface="Arial" panose="020B0604020202020204" pitchFamily="34" charset="0"/>
                <a:sym typeface="+mn-ea"/>
              </a:rPr>
              <a:t>imited</a:t>
            </a:r>
            <a:r>
              <a:rPr lang="sr-Latn-RS" altLang="zh-CN" b="1" dirty="0">
                <a:latin typeface="Arial" panose="020B0604020202020204" pitchFamily="34" charset="0"/>
                <a:ea typeface="Arial" panose="020B0604020202020204" pitchFamily="34" charset="0"/>
                <a:sym typeface="+mn-ea"/>
              </a:rPr>
              <a:t> and typically required access to a health professional. Today, in contrast, the first thing that many people across the world do when faced with a health problem is to use their mobile phone to seek more information, from the Internet or another source of information </a:t>
            </a:r>
          </a:p>
          <a:p>
            <a:pPr algn="just"/>
            <a:r>
              <a:rPr lang="sr-Latn-RS" altLang="zh-CN" b="1" dirty="0">
                <a:latin typeface="Arial" panose="020B0604020202020204" pitchFamily="34" charset="0"/>
                <a:ea typeface="Arial" panose="020B0604020202020204" pitchFamily="34" charset="0"/>
                <a:sym typeface="+mn-ea"/>
              </a:rPr>
              <a:t>that previously would not necessarily have been accessible.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039495" y="361950"/>
            <a:ext cx="10661015" cy="258445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Rio Declaration on the Promotion of Primary Health Care</a:t>
            </a:r>
          </a:p>
        </p:txBody>
      </p:sp>
      <p:sp>
        <p:nvSpPr>
          <p:cNvPr id="2" name="天启设计模板，盗取必究"/>
          <p:cNvSpPr/>
          <p:nvPr/>
        </p:nvSpPr>
        <p:spPr>
          <a:xfrm>
            <a:off x="3308667" y="3555819"/>
            <a:ext cx="6822440" cy="23469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4" name="Text Box 3"/>
          <p:cNvSpPr txBox="1"/>
          <p:nvPr/>
        </p:nvSpPr>
        <p:spPr>
          <a:xfrm>
            <a:off x="3626485" y="3607435"/>
            <a:ext cx="6186805" cy="2308324"/>
          </a:xfrm>
          <a:prstGeom prst="rect">
            <a:avLst/>
          </a:prstGeom>
          <a:noFill/>
        </p:spPr>
        <p:txBody>
          <a:bodyPr wrap="square" rtlCol="0">
            <a:spAutoFit/>
          </a:bodyPr>
          <a:lstStyle/>
          <a:p>
            <a:pPr algn="just"/>
            <a:r>
              <a:rPr lang="en-US" b="1" dirty="0">
                <a:latin typeface="Arial" panose="020B0604020202020204" pitchFamily="34" charset="0"/>
                <a:cs typeface="Arial" panose="020B0604020202020204" pitchFamily="34" charset="0"/>
              </a:rPr>
              <a:t>Rio Declaration on the Promotion of Primary Health Care and Strengthening Health Systems" is a key document adopted at the World Conference on Primary Health Care held in Rio de Janeiro, Brazil, in 2012. This declaration aims to further promote and strengthen primary health care and health systems to achieve better health status and well-being for all people worldwide</a:t>
            </a:r>
            <a:r>
              <a:rPr lang="sr-Latn-RS" b="1" dirty="0">
                <a:latin typeface="Arial" panose="020B0604020202020204" pitchFamily="34" charset="0"/>
                <a:cs typeface="Arial" panose="020B0604020202020204" pitchFamily="34" charset="0"/>
              </a:rPr>
              <a:t>.</a:t>
            </a:r>
            <a:endParaRPr lang="en-US" b="1"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10" name="天启设计模板，盗取必究"/>
          <p:cNvSpPr/>
          <p:nvPr/>
        </p:nvSpPr>
        <p:spPr>
          <a:xfrm>
            <a:off x="3380105" y="2087245"/>
            <a:ext cx="6822440" cy="258000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67112" y="2223085"/>
            <a:ext cx="6407150" cy="2308324"/>
          </a:xfrm>
          <a:prstGeom prst="rect">
            <a:avLst/>
          </a:prstGeom>
          <a:noFill/>
        </p:spPr>
        <p:txBody>
          <a:bodyPr wrap="square" rtlCol="0">
            <a:spAutoFit/>
          </a:bodyPr>
          <a:lstStyle/>
          <a:p>
            <a:pPr algn="just"/>
            <a:r>
              <a:rPr lang="sr-Latn-RS" altLang="zh-CN" b="1" dirty="0" err="1">
                <a:latin typeface="Arial" panose="020B0604020202020204" pitchFamily="34" charset="0"/>
                <a:ea typeface="Arial" panose="020B0604020202020204" pitchFamily="34" charset="0"/>
                <a:sym typeface="+mn-ea"/>
              </a:rPr>
              <a:t>Even</a:t>
            </a:r>
            <a:r>
              <a:rPr lang="sr-Latn-RS" altLang="zh-CN" b="1" dirty="0">
                <a:latin typeface="Arial" panose="020B0604020202020204" pitchFamily="34" charset="0"/>
                <a:ea typeface="Arial" panose="020B0604020202020204" pitchFamily="34" charset="0"/>
                <a:sym typeface="+mn-ea"/>
              </a:rPr>
              <a:t> newer technologies, such as point of care diagnostics that can be used by health care workers as well as patients, artificial intelligence and low-cost genetic testing, are also starting to create new possibilities for self_x0002_care, the potential of which is only beginning to emerge. Measures will be needed to ensure equitable access as well as reliable information and support for the interpretation of </a:t>
            </a:r>
            <a:r>
              <a:rPr lang="sr-Latn-RS" altLang="zh-CN" b="1" dirty="0" err="1">
                <a:latin typeface="Arial" panose="020B0604020202020204" pitchFamily="34" charset="0"/>
                <a:ea typeface="Arial" panose="020B0604020202020204" pitchFamily="34" charset="0"/>
                <a:sym typeface="+mn-ea"/>
              </a:rPr>
              <a:t>complex</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Information</a:t>
            </a:r>
            <a:r>
              <a:rPr lang="en-US" altLang="zh-CN" b="1" dirty="0">
                <a:latin typeface="Arial" panose="020B0604020202020204" pitchFamily="34" charset="0"/>
                <a:ea typeface="Arial" panose="020B0604020202020204" pitchFamily="34" charset="0"/>
                <a:sym typeface="+mn-ea"/>
              </a:rPr>
              <a:t>.</a:t>
            </a:r>
            <a:endParaRPr lang="sr-Latn-RS" altLang="zh-CN" b="1" dirty="0">
              <a:latin typeface="Arial" panose="020B0604020202020204" pitchFamily="34" charset="0"/>
              <a:ea typeface="Arial" panose="020B0604020202020204" pitchFamily="34" charset="0"/>
              <a:sym typeface="+mn-ea"/>
            </a:endParaRPr>
          </a:p>
        </p:txBody>
      </p:sp>
      <p:sp>
        <p:nvSpPr>
          <p:cNvPr id="3" name="稻壳天启设计原创模板"/>
          <p:cNvSpPr/>
          <p:nvPr/>
        </p:nvSpPr>
        <p:spPr>
          <a:xfrm>
            <a:off x="1899285" y="227965"/>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People as self-carers and caregivers</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565"/>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21" name="矩形 28"/>
          <p:cNvSpPr/>
          <p:nvPr/>
        </p:nvSpPr>
        <p:spPr>
          <a:xfrm>
            <a:off x="6357620" y="1763395"/>
            <a:ext cx="5133340" cy="4457439"/>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nature of caregiving is also shifting significantly in response to broader societal trends. The rapid ageing of the global population means that there is a smaller working-age population to take care of the elderly and others in need of care: the potential support ratio (the ratio of the population aged 20–64 years to those aged 65 years and older) dropped from 10.1 in 1950 to 6.9 in 2015, and is projected to fall to 3.5 in 2050.</a:t>
            </a: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number of countries that already have low potential support ratios (in particular in East Asia and Europe) are pioneering new models for caregiving to cope with this challenge. Urbanization is also having an important </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impact, making the traditional family-based networks of caregiving that predominate in many rural areas less feasible. In some cases, these are replaced by new care arrangements that are facilitated by the larger pools of informal workers in urban settings</a:t>
            </a:r>
            <a:r>
              <a:rPr lang="en-U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1211580" y="399415"/>
            <a:ext cx="4338955" cy="1198880"/>
          </a:xfrm>
          <a:prstGeom prst="rect">
            <a:avLst/>
          </a:prstGeom>
          <a:noFill/>
          <a:ln w="9525">
            <a:noFill/>
          </a:ln>
        </p:spPr>
        <p:txBody>
          <a:bodyPr wrap="square" anchor="t">
            <a:spAutoFit/>
          </a:bodyPr>
          <a:lstStyle/>
          <a:p>
            <a:pPr algn="ctr"/>
            <a:r>
              <a:rPr lang="sr-Latn-RS" altLang="en-US" sz="2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People as self-carers and caregivers</a:t>
            </a:r>
            <a:endParaRPr lang="sr-Latn-RS" altLang="en-US" sz="2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a:p>
            <a:pPr algn="ct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pic>
        <p:nvPicPr>
          <p:cNvPr id="20" name="Content Placeholder 19" descr="carers_770x450"/>
          <p:cNvPicPr>
            <a:picLocks noGrp="1" noChangeAspect="1"/>
          </p:cNvPicPr>
          <p:nvPr>
            <p:ph sz="half" idx="2"/>
          </p:nvPr>
        </p:nvPicPr>
        <p:blipFill>
          <a:blip r:embed="rId6"/>
          <a:stretch>
            <a:fillRect/>
          </a:stretch>
        </p:blipFill>
        <p:spPr>
          <a:xfrm>
            <a:off x="1717675" y="3173095"/>
            <a:ext cx="2791460" cy="1371600"/>
          </a:xfrm>
          <a:prstGeom prst="rect">
            <a:avLst/>
          </a:prstGeom>
        </p:spPr>
      </p:pic>
      <p:pic>
        <p:nvPicPr>
          <p:cNvPr id="22" name="Content Placeholder 21" descr="caregiver-with-elderly"/>
          <p:cNvPicPr>
            <a:picLocks noGrp="1" noChangeAspect="1"/>
          </p:cNvPicPr>
          <p:nvPr>
            <p:ph sz="half" idx="1"/>
          </p:nvPr>
        </p:nvPicPr>
        <p:blipFill>
          <a:blip r:embed="rId7"/>
          <a:stretch>
            <a:fillRect/>
          </a:stretch>
        </p:blipFill>
        <p:spPr>
          <a:xfrm>
            <a:off x="1717675" y="1386205"/>
            <a:ext cx="2792095" cy="1607185"/>
          </a:xfrm>
          <a:prstGeom prst="rect">
            <a:avLst/>
          </a:prstGeom>
        </p:spPr>
      </p:pic>
      <p:pic>
        <p:nvPicPr>
          <p:cNvPr id="26" name="Picture 25" descr="_119925752_gettyimages-1295849229"/>
          <p:cNvPicPr>
            <a:picLocks noChangeAspect="1"/>
          </p:cNvPicPr>
          <p:nvPr/>
        </p:nvPicPr>
        <p:blipFill>
          <a:blip r:embed="rId8"/>
          <a:stretch>
            <a:fillRect/>
          </a:stretch>
        </p:blipFill>
        <p:spPr>
          <a:xfrm>
            <a:off x="1718310" y="4821555"/>
            <a:ext cx="2791460" cy="16789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120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21" name="矩形 28"/>
          <p:cNvSpPr/>
          <p:nvPr/>
        </p:nvSpPr>
        <p:spPr>
          <a:xfrm>
            <a:off x="5898991" y="1941595"/>
            <a:ext cx="5823585" cy="4112729"/>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PHC approach treats self-care and caregiving as integral components of efforts to improve health and well-being. For this to happen, individuals and communities must have access to the knowledge, skills, and resources required to meet their specific needs and sociocultural circumstances. These include financial resources, reliable information and technology, and – when needed – trusted experts and allies to help them analyse information and navigate complex decisions, and to advocate for them. The ability of individuals to make evidence_x0002_informed decisions and take effective action is directly and indirectly affected by social, economic, environmental determinants, as well as associated commercial factors, that can be positively shaped by policy and action at the national, regional and community levels, linking self-care to multisectoral policy and action. Poverty, low literacy, and</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social exclusion have all been shown to decrease people’s ability to engage in effective self-care</a:t>
            </a:r>
          </a:p>
        </p:txBody>
      </p:sp>
      <p:sp>
        <p:nvSpPr>
          <p:cNvPr id="24" name="文本框 3"/>
          <p:cNvSpPr txBox="1"/>
          <p:nvPr/>
        </p:nvSpPr>
        <p:spPr>
          <a:xfrm>
            <a:off x="961707" y="363855"/>
            <a:ext cx="4338955" cy="1198880"/>
          </a:xfrm>
          <a:prstGeom prst="rect">
            <a:avLst/>
          </a:prstGeom>
          <a:noFill/>
          <a:ln w="9525">
            <a:noFill/>
          </a:ln>
        </p:spPr>
        <p:txBody>
          <a:bodyPr wrap="square" anchor="t">
            <a:spAutoFit/>
          </a:bodyPr>
          <a:lstStyle/>
          <a:p>
            <a:pPr algn="ctr"/>
            <a:r>
              <a:rPr lang="sr-Latn-RS" altLang="en-US" sz="2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People as self-carers and caregivers</a:t>
            </a:r>
            <a:endParaRPr lang="sr-Latn-RS" altLang="en-US" sz="2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a:p>
            <a:pPr algn="ct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pic>
        <p:nvPicPr>
          <p:cNvPr id="4" name="Content Placeholder 3" descr="images (2)"/>
          <p:cNvPicPr>
            <a:picLocks noGrp="1" noChangeAspect="1"/>
          </p:cNvPicPr>
          <p:nvPr>
            <p:ph sz="half" idx="2"/>
          </p:nvPr>
        </p:nvPicPr>
        <p:blipFill>
          <a:blip r:embed="rId6"/>
          <a:stretch>
            <a:fillRect/>
          </a:stretch>
        </p:blipFill>
        <p:spPr>
          <a:xfrm>
            <a:off x="1505585" y="5064124"/>
            <a:ext cx="3001010" cy="1570355"/>
          </a:xfrm>
          <a:prstGeom prst="rect">
            <a:avLst/>
          </a:prstGeom>
        </p:spPr>
      </p:pic>
      <p:pic>
        <p:nvPicPr>
          <p:cNvPr id="5" name="Content Placeholder 4" descr="images (3)"/>
          <p:cNvPicPr>
            <a:picLocks noGrp="1" noChangeAspect="1"/>
          </p:cNvPicPr>
          <p:nvPr>
            <p:ph sz="half" idx="1"/>
          </p:nvPr>
        </p:nvPicPr>
        <p:blipFill>
          <a:blip r:embed="rId7"/>
          <a:stretch>
            <a:fillRect/>
          </a:stretch>
        </p:blipFill>
        <p:spPr>
          <a:xfrm>
            <a:off x="1504950" y="1453515"/>
            <a:ext cx="3000375" cy="1478280"/>
          </a:xfrm>
          <a:prstGeom prst="rect">
            <a:avLst/>
          </a:prstGeom>
        </p:spPr>
      </p:pic>
      <p:pic>
        <p:nvPicPr>
          <p:cNvPr id="7" name="Picture 6" descr="Global healthcare_0"/>
          <p:cNvPicPr>
            <a:picLocks noChangeAspect="1"/>
          </p:cNvPicPr>
          <p:nvPr/>
        </p:nvPicPr>
        <p:blipFill>
          <a:blip r:embed="rId8"/>
          <a:stretch>
            <a:fillRect/>
          </a:stretch>
        </p:blipFill>
        <p:spPr>
          <a:xfrm>
            <a:off x="1505585" y="3253105"/>
            <a:ext cx="3000375" cy="14782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3880"/>
            <a:ext cx="12192001" cy="6861880"/>
            <a:chOff x="-1" y="-3880"/>
            <a:chExt cx="12192001" cy="6861880"/>
          </a:xfrm>
        </p:grpSpPr>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7" name="图片 6"/>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8" name="矩形 7"/>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0" name="稻壳天启设计，盗取必究。"/>
          <p:cNvSpPr txBox="1"/>
          <p:nvPr/>
        </p:nvSpPr>
        <p:spPr>
          <a:xfrm>
            <a:off x="3651966" y="2214575"/>
            <a:ext cx="394335" cy="193802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lgn="l">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p>
          <a:p>
            <a:pPr algn="l">
              <a:buFont typeface="Arial" panose="020B0604020202020204" pitchFamily="34" charset="0"/>
            </a:pPr>
            <a:endParaRPr lang="en-US" sz="6000" b="1" dirty="0">
              <a:solidFill>
                <a:srgbClr val="7CBBCD"/>
              </a:solidFill>
              <a:latin typeface="Arial" panose="020B0604020202020204" pitchFamily="34" charset="0"/>
              <a:ea typeface="Arial" panose="020B0604020202020204" pitchFamily="34" charset="0"/>
            </a:endParaRPr>
          </a:p>
        </p:txBody>
      </p:sp>
      <p:sp>
        <p:nvSpPr>
          <p:cNvPr id="21" name="矩形 20"/>
          <p:cNvSpPr/>
          <p:nvPr/>
        </p:nvSpPr>
        <p:spPr>
          <a:xfrm>
            <a:off x="3229056" y="2585059"/>
            <a:ext cx="7124065" cy="1938020"/>
          </a:xfrm>
          <a:prstGeom prst="rect">
            <a:avLst/>
          </a:prstGeom>
          <a:effectLst>
            <a:outerShdw blurRad="50800" dist="50800" dir="5400000" algn="ctr" rotWithShape="0">
              <a:srgbClr val="000000">
                <a:alpha val="50000"/>
              </a:srgbClr>
            </a:outerShdw>
          </a:effectLst>
        </p:spPr>
        <p:txBody>
          <a:bodyPr wrap="none">
            <a:spAutoFit/>
          </a:bodyPr>
          <a:lstStyle/>
          <a:p>
            <a:r>
              <a:rPr lang="sr-Latn-RS" alt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THANK YOU FOR </a:t>
            </a:r>
          </a:p>
          <a:p>
            <a:r>
              <a:rPr lang="sr-Latn-RS" alt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YOUR ATTENTION!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 y="-70"/>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Arial" panose="020B0604020202020204" pitchFamily="34" charset="0"/>
                </a:rPr>
                <a:t>Individuals who have migrated or fled their countries also have the right to adequate healthcare. International laws and agreements protect their basic human rights.</a:t>
              </a:r>
            </a:p>
          </p:txBody>
        </p:sp>
      </p:grpSp>
      <p:grpSp>
        <p:nvGrpSpPr>
          <p:cNvPr id="2" name="组合 1"/>
          <p:cNvGrpSpPr/>
          <p:nvPr/>
        </p:nvGrpSpPr>
        <p:grpSpPr>
          <a:xfrm>
            <a:off x="4901565" y="2782570"/>
            <a:ext cx="2595880" cy="2606675"/>
            <a:chOff x="3962400" y="1295400"/>
            <a:chExt cx="4267200" cy="4267200"/>
          </a:xfrm>
        </p:grpSpPr>
        <p:sp>
          <p:nvSpPr>
            <p:cNvPr id="25" name="椭圆 24"/>
            <p:cNvSpPr/>
            <p:nvPr/>
          </p:nvSpPr>
          <p:spPr>
            <a:xfrm>
              <a:off x="3962400" y="1295400"/>
              <a:ext cx="4267200" cy="4267200"/>
            </a:xfrm>
            <a:prstGeom prst="ellipse">
              <a:avLst/>
            </a:prstGeom>
            <a:noFill/>
            <a:ln w="5715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sp>
          <p:nvSpPr>
            <p:cNvPr id="4" name="椭圆 3"/>
            <p:cNvSpPr/>
            <p:nvPr/>
          </p:nvSpPr>
          <p:spPr>
            <a:xfrm>
              <a:off x="4242353" y="1575353"/>
              <a:ext cx="3707295" cy="3707295"/>
            </a:xfrm>
            <a:prstGeom prst="ellipse">
              <a:avLst/>
            </a:prstGeom>
            <a:blipFill dpi="0" rotWithShape="1">
              <a:blip r:embed="rId6"/>
              <a:srcRect/>
              <a:stretch>
                <a:fillRect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nvGrpSpPr>
            <p:cNvPr id="29" name="组合 28"/>
            <p:cNvGrpSpPr/>
            <p:nvPr/>
          </p:nvGrpSpPr>
          <p:grpSpPr>
            <a:xfrm>
              <a:off x="4154557" y="2047461"/>
              <a:ext cx="914400" cy="914400"/>
              <a:chOff x="4154557" y="2047461"/>
              <a:chExt cx="914400" cy="914400"/>
            </a:xfrm>
          </p:grpSpPr>
          <p:sp>
            <p:nvSpPr>
              <p:cNvPr id="5" name="椭圆 4"/>
              <p:cNvSpPr/>
              <p:nvPr/>
            </p:nvSpPr>
            <p:spPr>
              <a:xfrm>
                <a:off x="4154557" y="20474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9" name="图形 8" descr="爬行"/>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46731" y="2254696"/>
                <a:ext cx="489992" cy="489992"/>
              </a:xfrm>
              <a:prstGeom prst="rect">
                <a:avLst/>
              </a:prstGeom>
            </p:spPr>
          </p:pic>
        </p:grpSp>
        <p:grpSp>
          <p:nvGrpSpPr>
            <p:cNvPr id="30" name="组合 29"/>
            <p:cNvGrpSpPr/>
            <p:nvPr/>
          </p:nvGrpSpPr>
          <p:grpSpPr>
            <a:xfrm>
              <a:off x="7035248" y="2047461"/>
              <a:ext cx="914400" cy="914400"/>
              <a:chOff x="7035248" y="2047461"/>
              <a:chExt cx="914400" cy="914400"/>
            </a:xfrm>
          </p:grpSpPr>
          <p:sp>
            <p:nvSpPr>
              <p:cNvPr id="6" name="椭圆 5"/>
              <p:cNvSpPr/>
              <p:nvPr/>
            </p:nvSpPr>
            <p:spPr>
              <a:xfrm>
                <a:off x="7035248" y="20474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0" name="图形 9" descr="步行"/>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47452" y="2259665"/>
                <a:ext cx="489992" cy="489992"/>
              </a:xfrm>
              <a:prstGeom prst="rect">
                <a:avLst/>
              </a:prstGeom>
            </p:spPr>
          </p:pic>
        </p:grpSp>
        <p:grpSp>
          <p:nvGrpSpPr>
            <p:cNvPr id="32" name="组合 31"/>
            <p:cNvGrpSpPr/>
            <p:nvPr/>
          </p:nvGrpSpPr>
          <p:grpSpPr>
            <a:xfrm>
              <a:off x="4154557" y="3876261"/>
              <a:ext cx="914400" cy="914400"/>
              <a:chOff x="4154557" y="3876261"/>
              <a:chExt cx="914400" cy="914400"/>
            </a:xfrm>
          </p:grpSpPr>
          <p:sp>
            <p:nvSpPr>
              <p:cNvPr id="7" name="椭圆 6"/>
              <p:cNvSpPr/>
              <p:nvPr/>
            </p:nvSpPr>
            <p:spPr>
              <a:xfrm>
                <a:off x="4154557" y="38762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1" name="图形 10" descr="跑步"/>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346731" y="4088465"/>
                <a:ext cx="489992" cy="489992"/>
              </a:xfrm>
              <a:prstGeom prst="rect">
                <a:avLst/>
              </a:prstGeom>
            </p:spPr>
          </p:pic>
        </p:grpSp>
        <p:grpSp>
          <p:nvGrpSpPr>
            <p:cNvPr id="31" name="组合 30"/>
            <p:cNvGrpSpPr/>
            <p:nvPr/>
          </p:nvGrpSpPr>
          <p:grpSpPr>
            <a:xfrm>
              <a:off x="7035248" y="3876261"/>
              <a:ext cx="914400" cy="914400"/>
              <a:chOff x="7035248" y="3876261"/>
              <a:chExt cx="914400" cy="914400"/>
            </a:xfrm>
          </p:grpSpPr>
          <p:sp>
            <p:nvSpPr>
              <p:cNvPr id="8" name="椭圆 7"/>
              <p:cNvSpPr/>
              <p:nvPr/>
            </p:nvSpPr>
            <p:spPr>
              <a:xfrm>
                <a:off x="7035248" y="38762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2" name="图形 11" descr="拄拐杖的人"/>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247452" y="4095261"/>
                <a:ext cx="489992" cy="489992"/>
              </a:xfrm>
              <a:prstGeom prst="rect">
                <a:avLst/>
              </a:prstGeom>
            </p:spPr>
          </p:pic>
        </p:grpSp>
      </p:grpSp>
      <p:grpSp>
        <p:nvGrpSpPr>
          <p:cNvPr id="33" name="组合 32"/>
          <p:cNvGrpSpPr/>
          <p:nvPr/>
        </p:nvGrpSpPr>
        <p:grpSpPr>
          <a:xfrm>
            <a:off x="839530" y="1991107"/>
            <a:ext cx="10546013" cy="4731003"/>
            <a:chOff x="900622" y="1982987"/>
            <a:chExt cx="10546013" cy="4731003"/>
          </a:xfrm>
        </p:grpSpPr>
        <p:sp>
          <p:nvSpPr>
            <p:cNvPr id="45" name="天启设计模板，盗取必究"/>
            <p:cNvSpPr txBox="1"/>
            <p:nvPr/>
          </p:nvSpPr>
          <p:spPr>
            <a:xfrm>
              <a:off x="900622" y="2380409"/>
              <a:ext cx="288290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The Role of PHC in Sustainable Development</a:t>
              </a:r>
            </a:p>
          </p:txBody>
        </p:sp>
        <p:grpSp>
          <p:nvGrpSpPr>
            <p:cNvPr id="35" name="组合 34"/>
            <p:cNvGrpSpPr/>
            <p:nvPr/>
          </p:nvGrpSpPr>
          <p:grpSpPr>
            <a:xfrm>
              <a:off x="3999852" y="1982987"/>
              <a:ext cx="7446783" cy="4731003"/>
              <a:chOff x="3999852" y="2027977"/>
              <a:chExt cx="7446783" cy="4731003"/>
            </a:xfrm>
          </p:grpSpPr>
          <p:sp>
            <p:nvSpPr>
              <p:cNvPr id="36" name="矩形 28"/>
              <p:cNvSpPr/>
              <p:nvPr/>
            </p:nvSpPr>
            <p:spPr>
              <a:xfrm>
                <a:off x="3999852" y="5984280"/>
                <a:ext cx="4084320" cy="77470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Rio Declaration promotes disease prevention and health promotion as key components of primary health care.</a:t>
                </a:r>
              </a:p>
            </p:txBody>
          </p:sp>
          <p:sp>
            <p:nvSpPr>
              <p:cNvPr id="37" name="天启设计模板，盗取必究"/>
              <p:cNvSpPr txBox="1"/>
              <p:nvPr/>
            </p:nvSpPr>
            <p:spPr>
              <a:xfrm>
                <a:off x="8944229" y="2027977"/>
                <a:ext cx="2056130" cy="73850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Integration of Health Care and Social Determinants</a:t>
                </a:r>
              </a:p>
            </p:txBody>
          </p:sp>
          <p:sp>
            <p:nvSpPr>
              <p:cNvPr id="38" name="矩形 28"/>
              <p:cNvSpPr/>
              <p:nvPr/>
            </p:nvSpPr>
            <p:spPr>
              <a:xfrm>
                <a:off x="8275574" y="5121421"/>
                <a:ext cx="3171061"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emphasized the need to strengthen health systems to ensure sustainable and efficient primary health care. This includes the development of health infrastructure and the education of health workers.</a:t>
                </a:r>
              </a:p>
            </p:txBody>
          </p:sp>
          <p:sp>
            <p:nvSpPr>
              <p:cNvPr id="39" name="天启设计模板，盗取必究"/>
              <p:cNvSpPr txBox="1"/>
              <p:nvPr/>
            </p:nvSpPr>
            <p:spPr>
              <a:xfrm>
                <a:off x="9249664" y="4628937"/>
                <a:ext cx="2080895"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Strengthening Health Systems</a:t>
                </a:r>
              </a:p>
            </p:txBody>
          </p:sp>
        </p:grpSp>
      </p:grpSp>
      <p:sp>
        <p:nvSpPr>
          <p:cNvPr id="3" name="天启设计模板，盗取必究"/>
          <p:cNvSpPr txBox="1"/>
          <p:nvPr/>
        </p:nvSpPr>
        <p:spPr>
          <a:xfrm>
            <a:off x="4661535" y="1095375"/>
            <a:ext cx="3075940" cy="492125"/>
          </a:xfrm>
          <a:prstGeom prst="rect">
            <a:avLst/>
          </a:prstGeom>
          <a:noFill/>
          <a:ln w="9525">
            <a:noFill/>
          </a:ln>
        </p:spPr>
        <p:txBody>
          <a:bodyPr wrap="square" lIns="0" tIns="0" rIns="0" bIns="0" anchor="t">
            <a:spAutoFit/>
          </a:bodyPr>
          <a:lstStyle/>
          <a:p>
            <a:pPr algn="ctr"/>
            <a:r>
              <a:rPr lang="en-US" sz="1600" b="1">
                <a:latin typeface="Arial" panose="020B0604020202020204" pitchFamily="34" charset="0"/>
                <a:sym typeface="Arial" panose="020B0604020202020204" pitchFamily="34" charset="0"/>
              </a:rPr>
              <a:t>Emphasis on Universal Health Coverage</a:t>
            </a:r>
          </a:p>
        </p:txBody>
      </p:sp>
      <p:sp>
        <p:nvSpPr>
          <p:cNvPr id="13" name="天启设计模板，盗取必究"/>
          <p:cNvSpPr txBox="1"/>
          <p:nvPr/>
        </p:nvSpPr>
        <p:spPr>
          <a:xfrm>
            <a:off x="4336415" y="5455285"/>
            <a:ext cx="340106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Disease Prevention and Health Promotion </a:t>
            </a:r>
          </a:p>
        </p:txBody>
      </p:sp>
      <p:sp>
        <p:nvSpPr>
          <p:cNvPr id="14" name="矩形 28"/>
          <p:cNvSpPr/>
          <p:nvPr/>
        </p:nvSpPr>
        <p:spPr>
          <a:xfrm>
            <a:off x="291465" y="3067685"/>
            <a:ext cx="4133850" cy="12915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emphasized the role of primary health care in achieving sustainable development. This includes improving the health status of communities, reducing poverty, and addressing health inequalities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5" name="矩形 28"/>
          <p:cNvSpPr/>
          <p:nvPr/>
        </p:nvSpPr>
        <p:spPr>
          <a:xfrm>
            <a:off x="8034094" y="2882266"/>
            <a:ext cx="3302635" cy="129159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Rio Declaration supports the integration of health care with social determinants of health, including education, economic security, and other factors that impact health.</a:t>
            </a:r>
          </a:p>
        </p:txBody>
      </p:sp>
      <p:sp>
        <p:nvSpPr>
          <p:cNvPr id="16" name="矩形 28"/>
          <p:cNvSpPr/>
          <p:nvPr/>
        </p:nvSpPr>
        <p:spPr>
          <a:xfrm>
            <a:off x="4010660" y="1651000"/>
            <a:ext cx="4404360" cy="103314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Rio Declaration highlights the importance of universal health coverage as a key mechanism for ensuring access to quality health care for all citizens, regardless of social status or financial means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44" name="矩形 28"/>
          <p:cNvSpPr/>
          <p:nvPr/>
        </p:nvSpPr>
        <p:spPr>
          <a:xfrm>
            <a:off x="1690370" y="103505"/>
            <a:ext cx="9455150" cy="8178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Rio Declaration represents a strong commitment to global progress in primary health care and provides a framework for further development and improvement of health care systems worldwide</a:t>
            </a:r>
          </a:p>
          <a:p>
            <a:pPr algn="just" defTabSz="1216025">
              <a:lnSpc>
                <a:spcPct val="120000"/>
              </a:lnSpc>
              <a:spcBef>
                <a:spcPct val="20000"/>
              </a:spcBef>
            </a:pPr>
            <a:r>
              <a:rPr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Here are some key aspects and elements of the Rio Declaration</a:t>
            </a:r>
            <a:r>
              <a:rPr lang="sr-Latn-R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p>
        </p:txBody>
      </p:sp>
      <p:sp>
        <p:nvSpPr>
          <p:cNvPr id="17" name="矩形 28"/>
          <p:cNvSpPr/>
          <p:nvPr/>
        </p:nvSpPr>
        <p:spPr>
          <a:xfrm>
            <a:off x="144902" y="5077863"/>
            <a:ext cx="3625215" cy="103314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highlighted the importance of international collaboration and partnerships to achieve the goals of primary health care and strengthen health systems.</a:t>
            </a:r>
          </a:p>
        </p:txBody>
      </p:sp>
      <p:sp>
        <p:nvSpPr>
          <p:cNvPr id="18" name="天启设计模板，盗取必究"/>
          <p:cNvSpPr txBox="1"/>
          <p:nvPr/>
        </p:nvSpPr>
        <p:spPr>
          <a:xfrm>
            <a:off x="490342" y="4492372"/>
            <a:ext cx="2080895"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Collaboration and Partnership</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2180" y="312964"/>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Conference on Access to Essential Medicines</a:t>
            </a:r>
          </a:p>
        </p:txBody>
      </p:sp>
      <p:sp>
        <p:nvSpPr>
          <p:cNvPr id="17" name="天启设计模板，盗取必究"/>
          <p:cNvSpPr/>
          <p:nvPr/>
        </p:nvSpPr>
        <p:spPr>
          <a:xfrm>
            <a:off x="3597910" y="2614930"/>
            <a:ext cx="638683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97910" y="3096895"/>
            <a:ext cx="6407150" cy="175323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The "Conference on Access to Essential Medicines" held in 1998 was a pivotal event in the global healthcare landscape. It focused on the critical issue of ensuring access to essential medicines for people worldwide, particularly in </a:t>
            </a:r>
            <a:r>
              <a:rPr lang="sr-Latn-RS" altLang="zh-CN" b="1" dirty="0" err="1">
                <a:latin typeface="Arial" panose="020B0604020202020204" pitchFamily="34" charset="0"/>
                <a:ea typeface="Arial" panose="020B0604020202020204" pitchFamily="34" charset="0"/>
                <a:sym typeface="+mn-ea"/>
              </a:rPr>
              <a:t>low-and</a:t>
            </a:r>
            <a:r>
              <a:rPr lang="sr-Latn-RS" altLang="zh-CN" b="1" dirty="0">
                <a:latin typeface="Arial" panose="020B0604020202020204" pitchFamily="34" charset="0"/>
                <a:ea typeface="Arial" panose="020B0604020202020204" pitchFamily="34" charset="0"/>
                <a:sym typeface="+mn-ea"/>
              </a:rPr>
              <a:t> middle-income countries. Here are some key points about </a:t>
            </a:r>
            <a:r>
              <a:rPr lang="sr-Latn-RS" altLang="zh-CN" b="1" dirty="0" err="1">
                <a:latin typeface="Arial" panose="020B0604020202020204" pitchFamily="34" charset="0"/>
                <a:ea typeface="Arial" panose="020B0604020202020204" pitchFamily="34" charset="0"/>
                <a:sym typeface="+mn-ea"/>
              </a:rPr>
              <a:t>this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conference</a:t>
            </a:r>
            <a:r>
              <a:rPr lang="sr-Latn-RS" altLang="zh-CN" b="1" dirty="0">
                <a:latin typeface="Arial" panose="020B0604020202020204" pitchFamily="34" charset="0"/>
                <a:ea typeface="Arial" panose="020B0604020202020204" pitchFamily="34" charset="0"/>
                <a:sym typeface="+mn-ea"/>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21921" y="3492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25" name="组合 24"/>
          <p:cNvGrpSpPr/>
          <p:nvPr/>
        </p:nvGrpSpPr>
        <p:grpSpPr>
          <a:xfrm>
            <a:off x="216235" y="2951154"/>
            <a:ext cx="3626485" cy="2817495"/>
            <a:chOff x="1546683" y="3368350"/>
            <a:chExt cx="3626485" cy="2817495"/>
          </a:xfrm>
        </p:grpSpPr>
        <p:sp>
          <p:nvSpPr>
            <p:cNvPr id="26" name="矩形 28"/>
            <p:cNvSpPr/>
            <p:nvPr/>
          </p:nvSpPr>
          <p:spPr>
            <a:xfrm>
              <a:off x="1546683" y="3860475"/>
              <a:ext cx="3626485" cy="232537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 the late 1990s, access to essential medicines was a major global health concern. Many life-saving drugs were either unavailable or unaffordable for a significant portion of the world's population. This situation posed a severe threat to public health, especially in developing countries where diseases like HIV/AIDS, malaria, and tuberculosis were rampant.</a:t>
              </a:r>
            </a:p>
          </p:txBody>
        </p:sp>
        <p:sp>
          <p:nvSpPr>
            <p:cNvPr id="27" name="天启设计模板，盗取必究"/>
            <p:cNvSpPr txBox="1"/>
            <p:nvPr/>
          </p:nvSpPr>
          <p:spPr>
            <a:xfrm>
              <a:off x="1767663" y="3368350"/>
              <a:ext cx="3184525" cy="24574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The Context</a:t>
              </a:r>
            </a:p>
          </p:txBody>
        </p:sp>
      </p:grpSp>
      <p:grpSp>
        <p:nvGrpSpPr>
          <p:cNvPr id="31" name="组合 30"/>
          <p:cNvGrpSpPr/>
          <p:nvPr/>
        </p:nvGrpSpPr>
        <p:grpSpPr>
          <a:xfrm>
            <a:off x="4364990" y="2579370"/>
            <a:ext cx="3624580" cy="1868805"/>
            <a:chOff x="2396313" y="4019225"/>
            <a:chExt cx="3114675" cy="1868805"/>
          </a:xfrm>
        </p:grpSpPr>
        <p:sp>
          <p:nvSpPr>
            <p:cNvPr id="32" name="矩形 28"/>
            <p:cNvSpPr/>
            <p:nvPr/>
          </p:nvSpPr>
          <p:spPr>
            <a:xfrm>
              <a:off x="2396313" y="4337995"/>
              <a:ext cx="3114675"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primary objective of the conference was to address the barriers to accessing essential medicines and to find solutions that would make these medicines more affordable and accessible, especially in resource-constrained settings.</a:t>
              </a: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Aim</a:t>
              </a:r>
            </a:p>
          </p:txBody>
        </p:sp>
      </p:grpSp>
      <p:grpSp>
        <p:nvGrpSpPr>
          <p:cNvPr id="34" name="组合 33"/>
          <p:cNvGrpSpPr/>
          <p:nvPr/>
        </p:nvGrpSpPr>
        <p:grpSpPr>
          <a:xfrm>
            <a:off x="8460481" y="3443279"/>
            <a:ext cx="3425190" cy="2360930"/>
            <a:chOff x="1737818" y="4019225"/>
            <a:chExt cx="3425190" cy="2360930"/>
          </a:xfrm>
        </p:grpSpPr>
        <p:sp>
          <p:nvSpPr>
            <p:cNvPr id="35" name="矩形 28"/>
            <p:cNvSpPr/>
            <p:nvPr/>
          </p:nvSpPr>
          <p:spPr>
            <a:xfrm>
              <a:off x="1737818" y="4571675"/>
              <a:ext cx="3425190"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One of the key discussions at the conference revolved around intellectual property rights and their impact on drug pricing. Pharmaceutical patents and trade agreements were seen as obstacles to affordable access to medicines, particularly for life-threatening diseases.</a:t>
              </a:r>
            </a:p>
          </p:txBody>
        </p:sp>
        <p:sp>
          <p:nvSpPr>
            <p:cNvPr id="36" name="天启设计模板，盗取必究"/>
            <p:cNvSpPr txBox="1"/>
            <p:nvPr/>
          </p:nvSpPr>
          <p:spPr>
            <a:xfrm>
              <a:off x="2531568" y="4019225"/>
              <a:ext cx="208407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Intellectual Property Rights</a:t>
              </a:r>
            </a:p>
          </p:txBody>
        </p:sp>
      </p:grpSp>
      <p:pic>
        <p:nvPicPr>
          <p:cNvPr id="2" name="Picture 1" descr="преузимање"/>
          <p:cNvPicPr>
            <a:picLocks noChangeAspect="1"/>
          </p:cNvPicPr>
          <p:nvPr/>
        </p:nvPicPr>
        <p:blipFill>
          <a:blip r:embed="rId6"/>
          <a:stretch>
            <a:fillRect/>
          </a:stretch>
        </p:blipFill>
        <p:spPr>
          <a:xfrm>
            <a:off x="1091565" y="275590"/>
            <a:ext cx="1876425" cy="2428875"/>
          </a:xfrm>
          <a:prstGeom prst="rect">
            <a:avLst/>
          </a:prstGeom>
        </p:spPr>
      </p:pic>
      <p:pic>
        <p:nvPicPr>
          <p:cNvPr id="4" name="Content Placeholder 3" descr="Earth"/>
          <p:cNvPicPr>
            <a:picLocks noGrp="1" noChangeAspect="1"/>
          </p:cNvPicPr>
          <p:nvPr>
            <p:ph sz="half" idx="1"/>
          </p:nvPr>
        </p:nvPicPr>
        <p:blipFill>
          <a:blip r:embed="rId7"/>
          <a:stretch>
            <a:fillRect/>
          </a:stretch>
        </p:blipFill>
        <p:spPr>
          <a:xfrm>
            <a:off x="5161915" y="520065"/>
            <a:ext cx="1624330" cy="1624330"/>
          </a:xfrm>
          <a:prstGeom prst="rect">
            <a:avLst/>
          </a:prstGeom>
        </p:spPr>
      </p:pic>
      <p:pic>
        <p:nvPicPr>
          <p:cNvPr id="6" name="Content Placeholder 5" descr="преузимање"/>
          <p:cNvPicPr>
            <a:picLocks noGrp="1" noChangeAspect="1"/>
          </p:cNvPicPr>
          <p:nvPr>
            <p:ph sz="half" idx="2"/>
          </p:nvPr>
        </p:nvPicPr>
        <p:blipFill>
          <a:blip r:embed="rId8"/>
          <a:stretch>
            <a:fillRect/>
          </a:stretch>
        </p:blipFill>
        <p:spPr>
          <a:xfrm>
            <a:off x="8856345" y="1086485"/>
            <a:ext cx="2633980" cy="1864360"/>
          </a:xfrm>
          <a:prstGeom prst="rect">
            <a:avLst/>
          </a:prstGeom>
        </p:spPr>
      </p:pic>
    </p:spTree>
  </p:cSld>
  <p:clrMapOvr>
    <a:masterClrMapping/>
  </p:clrMapOvr>
  <p:transition advTm="0">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21921" y="3492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25" name="组合 24"/>
          <p:cNvGrpSpPr/>
          <p:nvPr/>
        </p:nvGrpSpPr>
        <p:grpSpPr>
          <a:xfrm>
            <a:off x="200777" y="3762049"/>
            <a:ext cx="3626485" cy="2194378"/>
            <a:chOff x="1733790" y="3368350"/>
            <a:chExt cx="3626485" cy="2194378"/>
          </a:xfrm>
        </p:grpSpPr>
        <p:sp>
          <p:nvSpPr>
            <p:cNvPr id="26" name="矩形 28"/>
            <p:cNvSpPr/>
            <p:nvPr/>
          </p:nvSpPr>
          <p:spPr>
            <a:xfrm>
              <a:off x="1733790" y="4012693"/>
              <a:ext cx="3626485"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Delegates and experts discussed strategies to reduce the cost of medicines and to ensure their availability in countries where they were needed the most. This included exploring mechanisms for price reductions and generic drug production.</a:t>
              </a:r>
            </a:p>
          </p:txBody>
        </p:sp>
        <p:sp>
          <p:nvSpPr>
            <p:cNvPr id="27" name="天启设计模板，盗取必究"/>
            <p:cNvSpPr txBox="1"/>
            <p:nvPr/>
          </p:nvSpPr>
          <p:spPr>
            <a:xfrm>
              <a:off x="1767663" y="3368350"/>
              <a:ext cx="3184525" cy="24574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Affordability and Availability</a:t>
              </a:r>
            </a:p>
          </p:txBody>
        </p:sp>
      </p:grpSp>
      <p:grpSp>
        <p:nvGrpSpPr>
          <p:cNvPr id="31" name="组合 30"/>
          <p:cNvGrpSpPr/>
          <p:nvPr/>
        </p:nvGrpSpPr>
        <p:grpSpPr>
          <a:xfrm>
            <a:off x="8120380" y="3676650"/>
            <a:ext cx="3624580" cy="2127250"/>
            <a:chOff x="2396313" y="4019225"/>
            <a:chExt cx="3114675" cy="2127250"/>
          </a:xfrm>
        </p:grpSpPr>
        <p:sp>
          <p:nvSpPr>
            <p:cNvPr id="32" name="矩形 28"/>
            <p:cNvSpPr/>
            <p:nvPr/>
          </p:nvSpPr>
          <p:spPr>
            <a:xfrm>
              <a:off x="2396313" y="4337995"/>
              <a:ext cx="3114675"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played a crucial role in highlighting the need for global initiatives to address the issue of access to essential medicines. It contributed to the formation of organizations and partnerships that would later work on improving drug access, such as UNITAID and the Medicines Patent Pool</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Global Initiatives</a:t>
              </a:r>
            </a:p>
          </p:txBody>
        </p:sp>
      </p:grpSp>
      <p:grpSp>
        <p:nvGrpSpPr>
          <p:cNvPr id="34" name="组合 33"/>
          <p:cNvGrpSpPr/>
          <p:nvPr/>
        </p:nvGrpSpPr>
        <p:grpSpPr>
          <a:xfrm>
            <a:off x="4261226" y="2723189"/>
            <a:ext cx="3425190" cy="2847340"/>
            <a:chOff x="1737818" y="4049705"/>
            <a:chExt cx="3425190" cy="2847340"/>
          </a:xfrm>
        </p:grpSpPr>
        <p:sp>
          <p:nvSpPr>
            <p:cNvPr id="35" name="矩形 28"/>
            <p:cNvSpPr/>
            <p:nvPr/>
          </p:nvSpPr>
          <p:spPr>
            <a:xfrm>
              <a:off x="1737818" y="4571675"/>
              <a:ext cx="3425190" cy="232537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on Access to Essential Medicines contributed to the broader conversation on global health equity and access to medicines. It paved the way for subsequent efforts to make essential medicines more affordable and accessible, including the development of the Doha Declaration on the TRIPS Agreement and Public Health in 2001.</a:t>
              </a:r>
            </a:p>
          </p:txBody>
        </p:sp>
        <p:sp>
          <p:nvSpPr>
            <p:cNvPr id="36" name="天启设计模板，盗取必究"/>
            <p:cNvSpPr txBox="1"/>
            <p:nvPr/>
          </p:nvSpPr>
          <p:spPr>
            <a:xfrm>
              <a:off x="2178508" y="4049705"/>
              <a:ext cx="2084070"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Subsequent Impact</a:t>
              </a:r>
            </a:p>
          </p:txBody>
        </p:sp>
      </p:grpSp>
      <p:pic>
        <p:nvPicPr>
          <p:cNvPr id="2" name="Picture 1" descr="преузимање"/>
          <p:cNvPicPr>
            <a:picLocks noChangeAspect="1"/>
          </p:cNvPicPr>
          <p:nvPr/>
        </p:nvPicPr>
        <p:blipFill>
          <a:blip r:embed="rId6"/>
          <a:stretch>
            <a:fillRect/>
          </a:stretch>
        </p:blipFill>
        <p:spPr>
          <a:xfrm>
            <a:off x="1101725" y="1086485"/>
            <a:ext cx="1876425" cy="2428875"/>
          </a:xfrm>
          <a:prstGeom prst="rect">
            <a:avLst/>
          </a:prstGeom>
        </p:spPr>
      </p:pic>
      <p:pic>
        <p:nvPicPr>
          <p:cNvPr id="4" name="Content Placeholder 3" descr="Earth"/>
          <p:cNvPicPr>
            <a:picLocks noGrp="1" noChangeAspect="1"/>
          </p:cNvPicPr>
          <p:nvPr>
            <p:ph sz="half" idx="1"/>
          </p:nvPr>
        </p:nvPicPr>
        <p:blipFill>
          <a:blip r:embed="rId7"/>
          <a:stretch>
            <a:fillRect/>
          </a:stretch>
        </p:blipFill>
        <p:spPr>
          <a:xfrm>
            <a:off x="5161915" y="520065"/>
            <a:ext cx="1624330" cy="1624330"/>
          </a:xfrm>
          <a:prstGeom prst="rect">
            <a:avLst/>
          </a:prstGeom>
        </p:spPr>
      </p:pic>
      <p:pic>
        <p:nvPicPr>
          <p:cNvPr id="6" name="Content Placeholder 5" descr="преузимање"/>
          <p:cNvPicPr>
            <a:picLocks noGrp="1" noChangeAspect="1"/>
          </p:cNvPicPr>
          <p:nvPr>
            <p:ph sz="half" idx="2"/>
          </p:nvPr>
        </p:nvPicPr>
        <p:blipFill>
          <a:blip r:embed="rId8"/>
          <a:stretch>
            <a:fillRect/>
          </a:stretch>
        </p:blipFill>
        <p:spPr>
          <a:xfrm>
            <a:off x="8051800" y="1368425"/>
            <a:ext cx="2633980" cy="1864360"/>
          </a:xfrm>
          <a:prstGeom prst="rect">
            <a:avLst/>
          </a:prstGeom>
        </p:spPr>
      </p:pic>
    </p:spTree>
  </p:cSld>
  <p:clrMapOvr>
    <a:masterClrMapping/>
  </p:clrMapOvr>
  <p:transition advTm="0">
    <p:comb/>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23108</Words>
  <Application>Microsoft Office PowerPoint</Application>
  <PresentationFormat>Široki ekran</PresentationFormat>
  <Paragraphs>319</Paragraphs>
  <Slides>53</Slides>
  <Notes>29</Notes>
  <HiddenSlides>0</HiddenSlides>
  <MMClips>0</MMClips>
  <ScaleCrop>false</ScaleCrop>
  <HeadingPairs>
    <vt:vector size="6" baseType="variant">
      <vt:variant>
        <vt:lpstr>Korišćeni fontovi</vt:lpstr>
      </vt:variant>
      <vt:variant>
        <vt:i4>3</vt:i4>
      </vt:variant>
      <vt:variant>
        <vt:lpstr>Tema</vt:lpstr>
      </vt:variant>
      <vt:variant>
        <vt:i4>1</vt:i4>
      </vt:variant>
      <vt:variant>
        <vt:lpstr>Naslovi slajdova</vt:lpstr>
      </vt:variant>
      <vt:variant>
        <vt:i4>53</vt:i4>
      </vt:variant>
    </vt:vector>
  </HeadingPairs>
  <TitlesOfParts>
    <vt:vector size="57" baseType="lpstr">
      <vt:lpstr>等线</vt:lpstr>
      <vt:lpstr>Arial</vt:lpstr>
      <vt:lpstr>Calibri</vt:lpstr>
      <vt:lpstr>Office Theme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Mirjana</cp:lastModifiedBy>
  <cp:revision>69</cp:revision>
  <dcterms:created xsi:type="dcterms:W3CDTF">2019-09-16T09:09:00Z</dcterms:created>
  <dcterms:modified xsi:type="dcterms:W3CDTF">2023-09-09T07:42:11Z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ICV">
    <vt:lpwstr>6BE2C5ED5F9348D0AEB6D96EE99717C4</vt:lpwstr>
  </property>
</Properties>
</file>